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2" r:id="rId5"/>
    <p:sldId id="263" r:id="rId6"/>
    <p:sldId id="264" r:id="rId7"/>
    <p:sldId id="269" r:id="rId8"/>
    <p:sldId id="265" r:id="rId9"/>
    <p:sldId id="267" r:id="rId10"/>
    <p:sldId id="268" r:id="rId11"/>
    <p:sldId id="260" r:id="rId12"/>
    <p:sldId id="261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16" autoAdjust="0"/>
    <p:restoredTop sz="94660"/>
  </p:normalViewPr>
  <p:slideViewPr>
    <p:cSldViewPr snapToGrid="0">
      <p:cViewPr varScale="1">
        <p:scale>
          <a:sx n="77" d="100"/>
          <a:sy n="77" d="100"/>
        </p:scale>
        <p:origin x="75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11.wmf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5.png>
</file>

<file path=ppt/media/image6.png>
</file>

<file path=ppt/media/image7.svg>
</file>

<file path=ppt/media/image8.jpg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oleObject" Target="../embeddings/oleObject2.bin"/><Relationship Id="rId7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13.png"/><Relationship Id="rId4" Type="http://schemas.openxmlformats.org/officeDocument/2006/relationships/image" Target="../media/image11.wmf"/><Relationship Id="rId9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9.w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119204-D4DA-47D6-A22A-8C37A0CBB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1DF72F-6F00-4E9C-9ABE-7198B462C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04678"/>
          </a:xfrm>
        </p:spPr>
        <p:txBody>
          <a:bodyPr/>
          <a:lstStyle>
            <a:lvl1pPr marL="0" indent="0" algn="l"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A8CBF6C-F136-42F3-BB17-83288B3796C1}"/>
              </a:ext>
            </a:extLst>
          </p:cNvPr>
          <p:cNvSpPr/>
          <p:nvPr userDrawn="1"/>
        </p:nvSpPr>
        <p:spPr>
          <a:xfrm>
            <a:off x="0" y="0"/>
            <a:ext cx="12192000" cy="10302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 descr="Imagen que contiene alimentos, dibujo&#10;&#10;Descripción generada automáticamente">
            <a:extLst>
              <a:ext uri="{FF2B5EF4-FFF2-40B4-BE49-F238E27FC236}">
                <a16:creationId xmlns:a16="http://schemas.microsoft.com/office/drawing/2014/main" id="{40A68547-C5F7-4FD3-88A7-05419CC47F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730" y="4744899"/>
            <a:ext cx="4982270" cy="990738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D4BBF098-2C9C-4F50-9528-EF6F024990FD}"/>
              </a:ext>
            </a:extLst>
          </p:cNvPr>
          <p:cNvGrpSpPr/>
          <p:nvPr userDrawn="1"/>
        </p:nvGrpSpPr>
        <p:grpSpPr>
          <a:xfrm>
            <a:off x="34591" y="79578"/>
            <a:ext cx="12106776" cy="691980"/>
            <a:chOff x="34591" y="79578"/>
            <a:chExt cx="12106776" cy="691980"/>
          </a:xfrm>
        </p:grpSpPr>
        <p:pic>
          <p:nvPicPr>
            <p:cNvPr id="8" name="Imagen 7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27F6EFF7-7F75-4AC8-897A-619C55BF532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694D99A7-67B8-4A9C-B9A2-60D14AC0403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D82A1DC9-F1E0-4363-AAC2-FA67D2398886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pic>
        <p:nvPicPr>
          <p:cNvPr id="14" name="Picture 2" descr="Imagen relacionada">
            <a:extLst>
              <a:ext uri="{FF2B5EF4-FFF2-40B4-BE49-F238E27FC236}">
                <a16:creationId xmlns:a16="http://schemas.microsoft.com/office/drawing/2014/main" id="{0A204936-729F-41DC-9DFD-AD15200EEAE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461" y="0"/>
            <a:ext cx="2249322" cy="73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130C675-2CBF-4039-BC6F-143DA824B4A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50632" y="72072"/>
            <a:ext cx="852534" cy="53616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3201A2FD-7A4B-484B-B79A-0742D7ABDA3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630179" y="135074"/>
            <a:ext cx="1659255" cy="483949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D2B57E9E-561C-425B-BBF2-5E8B6AC793B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1598" y="55526"/>
            <a:ext cx="1590149" cy="64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16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Objeto 35">
            <a:extLst>
              <a:ext uri="{FF2B5EF4-FFF2-40B4-BE49-F238E27FC236}">
                <a16:creationId xmlns:a16="http://schemas.microsoft.com/office/drawing/2014/main" id="{417030BB-1D27-44C1-B976-E0729DF4797A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143491752"/>
              </p:ext>
            </p:extLst>
          </p:nvPr>
        </p:nvGraphicFramePr>
        <p:xfrm>
          <a:off x="542439" y="1223172"/>
          <a:ext cx="2793793" cy="2654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7" name="Image" r:id="rId3" imgW="4037760" imgH="3834720" progId="Photoshop.Image.13">
                  <p:embed/>
                </p:oleObj>
              </mc:Choice>
              <mc:Fallback>
                <p:oleObj name="Image" r:id="rId3" imgW="4037760" imgH="3834720" progId="Photoshop.Image.13">
                  <p:embed/>
                  <p:pic>
                    <p:nvPicPr>
                      <p:cNvPr id="36" name="Objeto 35">
                        <a:extLst>
                          <a:ext uri="{FF2B5EF4-FFF2-40B4-BE49-F238E27FC236}">
                            <a16:creationId xmlns:a16="http://schemas.microsoft.com/office/drawing/2014/main" id="{417030BB-1D27-44C1-B976-E0729DF479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439" y="1223172"/>
                        <a:ext cx="2793793" cy="2654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to 33">
            <a:extLst>
              <a:ext uri="{FF2B5EF4-FFF2-40B4-BE49-F238E27FC236}">
                <a16:creationId xmlns:a16="http://schemas.microsoft.com/office/drawing/2014/main" id="{502694FB-6A24-4EE4-B004-95F05C50F4BB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32222500"/>
              </p:ext>
            </p:extLst>
          </p:nvPr>
        </p:nvGraphicFramePr>
        <p:xfrm>
          <a:off x="440726" y="4109417"/>
          <a:ext cx="3409594" cy="2516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8" name="Image" r:id="rId5" imgW="3199680" imgH="2361600" progId="Photoshop.Image.13">
                  <p:embed/>
                </p:oleObj>
              </mc:Choice>
              <mc:Fallback>
                <p:oleObj name="Image" r:id="rId5" imgW="3199680" imgH="2361600" progId="Photoshop.Image.13">
                  <p:embed/>
                  <p:pic>
                    <p:nvPicPr>
                      <p:cNvPr id="34" name="Objeto 33">
                        <a:extLst>
                          <a:ext uri="{FF2B5EF4-FFF2-40B4-BE49-F238E27FC236}">
                            <a16:creationId xmlns:a16="http://schemas.microsoft.com/office/drawing/2014/main" id="{502694FB-6A24-4EE4-B004-95F05C50F4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0726" y="4109417"/>
                        <a:ext cx="3409594" cy="2516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7F06044C-F507-431D-904A-9FD0B4F5FC84}"/>
              </a:ext>
            </a:extLst>
          </p:cNvPr>
          <p:cNvGrpSpPr/>
          <p:nvPr userDrawn="1"/>
        </p:nvGrpSpPr>
        <p:grpSpPr>
          <a:xfrm>
            <a:off x="34591" y="79578"/>
            <a:ext cx="12106776" cy="709823"/>
            <a:chOff x="34591" y="79578"/>
            <a:chExt cx="12106776" cy="709823"/>
          </a:xfrm>
        </p:grpSpPr>
        <p:pic>
          <p:nvPicPr>
            <p:cNvPr id="10" name="Imagen 9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C3EC7021-26FA-4C3C-BFC0-D255F97E02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7ABD11A6-FF4C-4A90-A528-B319AC12111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726" y="198925"/>
              <a:ext cx="8571428" cy="590476"/>
            </a:xfrm>
            <a:prstGeom prst="rect">
              <a:avLst/>
            </a:prstGeom>
          </p:spPr>
        </p:pic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5876CCDC-A20C-41FE-A0B7-3015CE31AC8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465444D6-3F1F-4116-8EC3-93E6F8291C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506" y="159782"/>
              <a:ext cx="1352149" cy="424913"/>
            </a:xfrm>
            <a:prstGeom prst="rect">
              <a:avLst/>
            </a:prstGeom>
          </p:spPr>
        </p:pic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7B6EEE30-8241-4604-8B1F-4E7BA27198B6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BDFA2958-0049-49E7-9F54-C0CA33802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4400" y="1716594"/>
            <a:ext cx="8261199" cy="1046928"/>
          </a:xfrm>
          <a:solidFill>
            <a:schemeClr val="bg1">
              <a:alpha val="80000"/>
            </a:schemeClr>
          </a:solidFill>
        </p:spPr>
        <p:txBody>
          <a:bodyPr anchor="b"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Nombre del speaker</a:t>
            </a:r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F11491E2-7039-4D32-8170-524E85F7FA1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743409" y="2994156"/>
            <a:ext cx="8202190" cy="2764960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Cargo:  Cargo</a:t>
            </a:r>
          </a:p>
          <a:p>
            <a:pPr lvl="0"/>
            <a:r>
              <a:rPr lang="es-ES" dirty="0"/>
              <a:t>Empresa: Empresa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C3B9233C-54BC-4001-99CD-CC1767CC36E7}"/>
              </a:ext>
            </a:extLst>
          </p:cNvPr>
          <p:cNvGrpSpPr/>
          <p:nvPr userDrawn="1"/>
        </p:nvGrpSpPr>
        <p:grpSpPr>
          <a:xfrm>
            <a:off x="2507" y="79578"/>
            <a:ext cx="12106776" cy="709823"/>
            <a:chOff x="34591" y="79578"/>
            <a:chExt cx="12106776" cy="709823"/>
          </a:xfrm>
        </p:grpSpPr>
        <p:pic>
          <p:nvPicPr>
            <p:cNvPr id="18" name="Imagen 17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ED8FF603-B32D-45B3-A231-27FD6276BA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A72E49B7-5BB4-4110-9C72-D61E44C684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726" y="198925"/>
              <a:ext cx="8571428" cy="590476"/>
            </a:xfrm>
            <a:prstGeom prst="rect">
              <a:avLst/>
            </a:prstGeom>
          </p:spPr>
        </p:pic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BAADB509-0486-4214-8E52-D29A6AE095F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497A4CFF-F289-48B6-8850-295F8F8053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506" y="159782"/>
              <a:ext cx="1352149" cy="424913"/>
            </a:xfrm>
            <a:prstGeom prst="rect">
              <a:avLst/>
            </a:prstGeom>
          </p:spPr>
        </p:pic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4B551E23-C9DB-4CD6-B942-84E4765F6EEC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pic>
        <p:nvPicPr>
          <p:cNvPr id="7" name="Imagen 6" descr="Imagen que contiene edificio, tabla, pasto, comida&#10;&#10;Descripción generada automáticamente">
            <a:extLst>
              <a:ext uri="{FF2B5EF4-FFF2-40B4-BE49-F238E27FC236}">
                <a16:creationId xmlns:a16="http://schemas.microsoft.com/office/drawing/2014/main" id="{3275A20A-202D-448D-B900-94D82EE15DC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3" name="Grupo 22">
            <a:extLst>
              <a:ext uri="{FF2B5EF4-FFF2-40B4-BE49-F238E27FC236}">
                <a16:creationId xmlns:a16="http://schemas.microsoft.com/office/drawing/2014/main" id="{4E172F2C-1C0E-4539-A340-CA764A93D4DC}"/>
              </a:ext>
            </a:extLst>
          </p:cNvPr>
          <p:cNvGrpSpPr/>
          <p:nvPr userDrawn="1"/>
        </p:nvGrpSpPr>
        <p:grpSpPr>
          <a:xfrm>
            <a:off x="186991" y="231978"/>
            <a:ext cx="12106776" cy="709823"/>
            <a:chOff x="34591" y="79578"/>
            <a:chExt cx="12106776" cy="709823"/>
          </a:xfrm>
        </p:grpSpPr>
        <p:pic>
          <p:nvPicPr>
            <p:cNvPr id="24" name="Imagen 23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5E70C0F3-8276-40AC-B5B4-FDB75FBC99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3A2C3323-4AFB-40E9-8790-8A3A497F89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726" y="198925"/>
              <a:ext cx="8571428" cy="590476"/>
            </a:xfrm>
            <a:prstGeom prst="rect">
              <a:avLst/>
            </a:prstGeom>
          </p:spPr>
        </p:pic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31B190CE-9D68-4122-B769-3DE3EF61F91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3A95240F-D60C-446C-AF51-5661EDD4A1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506" y="159782"/>
              <a:ext cx="1352149" cy="424913"/>
            </a:xfrm>
            <a:prstGeom prst="rect">
              <a:avLst/>
            </a:prstGeom>
          </p:spPr>
        </p:pic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C611C46A-23C9-41F8-A86C-DBE4A04AC3B5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sp>
        <p:nvSpPr>
          <p:cNvPr id="29" name="Título 1">
            <a:extLst>
              <a:ext uri="{FF2B5EF4-FFF2-40B4-BE49-F238E27FC236}">
                <a16:creationId xmlns:a16="http://schemas.microsoft.com/office/drawing/2014/main" id="{195C9FAE-1AEA-4D54-B3A9-BA20C3D4EE32}"/>
              </a:ext>
            </a:extLst>
          </p:cNvPr>
          <p:cNvSpPr txBox="1">
            <a:spLocks/>
          </p:cNvSpPr>
          <p:nvPr userDrawn="1"/>
        </p:nvSpPr>
        <p:spPr>
          <a:xfrm>
            <a:off x="3582633" y="1129798"/>
            <a:ext cx="8261199" cy="70629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s-ES"/>
              <a:t>Nombre del speaker</a:t>
            </a:r>
            <a:endParaRPr lang="es-ES" dirty="0"/>
          </a:p>
        </p:txBody>
      </p:sp>
      <p:sp>
        <p:nvSpPr>
          <p:cNvPr id="30" name="Marcador de texto 3">
            <a:extLst>
              <a:ext uri="{FF2B5EF4-FFF2-40B4-BE49-F238E27FC236}">
                <a16:creationId xmlns:a16="http://schemas.microsoft.com/office/drawing/2014/main" id="{8F7FECC2-86E3-4C47-993E-320DCA8E3992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3641642" y="1930484"/>
            <a:ext cx="8202190" cy="1813045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Cargo:  Cargo</a:t>
            </a:r>
          </a:p>
          <a:p>
            <a:pPr lvl="0"/>
            <a:r>
              <a:rPr lang="es-ES" dirty="0"/>
              <a:t>Empresa: Empresa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FCB6C720-92C6-44D8-AFD1-256A1A2D16E9}"/>
              </a:ext>
            </a:extLst>
          </p:cNvPr>
          <p:cNvSpPr txBox="1">
            <a:spLocks/>
          </p:cNvSpPr>
          <p:nvPr userDrawn="1"/>
        </p:nvSpPr>
        <p:spPr>
          <a:xfrm>
            <a:off x="3625391" y="4012291"/>
            <a:ext cx="8261199" cy="70629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s-ES"/>
              <a:t>Nombre del speaker</a:t>
            </a:r>
            <a:endParaRPr lang="es-ES" dirty="0"/>
          </a:p>
        </p:txBody>
      </p:sp>
      <p:sp>
        <p:nvSpPr>
          <p:cNvPr id="33" name="Marcador de texto 3">
            <a:extLst>
              <a:ext uri="{FF2B5EF4-FFF2-40B4-BE49-F238E27FC236}">
                <a16:creationId xmlns:a16="http://schemas.microsoft.com/office/drawing/2014/main" id="{012B6689-80B7-48C8-B487-BACE817686A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3625391" y="4812977"/>
            <a:ext cx="8261199" cy="1813045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Cargo:  Cargo</a:t>
            </a:r>
          </a:p>
          <a:p>
            <a:pPr lvl="0"/>
            <a:r>
              <a:rPr lang="es-ES" dirty="0"/>
              <a:t>Empresa: Empresa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930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E18A-77EA-475D-8C91-99A3540D7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6444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692438-AD0F-4819-BFD2-40300C727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3D610C-F4CA-43E1-8A35-347CCE609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59242"/>
            <a:ext cx="3932237" cy="31097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fecha 3">
            <a:extLst>
              <a:ext uri="{FF2B5EF4-FFF2-40B4-BE49-F238E27FC236}">
                <a16:creationId xmlns:a16="http://schemas.microsoft.com/office/drawing/2014/main" id="{3F444ABD-2518-47DE-AD28-63A34A6620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9" name="Marcador de pie de página 4">
            <a:extLst>
              <a:ext uri="{FF2B5EF4-FFF2-40B4-BE49-F238E27FC236}">
                <a16:creationId xmlns:a16="http://schemas.microsoft.com/office/drawing/2014/main" id="{C669AF14-0A18-463D-A727-D08397818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0BC86841-B0C9-42A7-9624-2697D489A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7354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B8B68-A7D4-4825-9548-E1EBEA22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65A92A-B271-4644-90E4-150B09618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E07238-9D87-4732-81D0-8F6AC720FE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5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fecha 3">
            <a:extLst>
              <a:ext uri="{FF2B5EF4-FFF2-40B4-BE49-F238E27FC236}">
                <a16:creationId xmlns:a16="http://schemas.microsoft.com/office/drawing/2014/main" id="{5A9316E4-67DF-45F8-8290-0296C8597B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9" name="Marcador de pie de página 4">
            <a:extLst>
              <a:ext uri="{FF2B5EF4-FFF2-40B4-BE49-F238E27FC236}">
                <a16:creationId xmlns:a16="http://schemas.microsoft.com/office/drawing/2014/main" id="{B6B0EBF2-9B15-482A-B8AF-C16819A8C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84C18412-89BD-4213-9EE0-9819CD913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8622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E319B-CB3E-4BDF-93AB-A398E739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B9D70C1-EC64-488E-BA4E-3529CCA14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7" name="Marcador de fecha 3">
            <a:extLst>
              <a:ext uri="{FF2B5EF4-FFF2-40B4-BE49-F238E27FC236}">
                <a16:creationId xmlns:a16="http://schemas.microsoft.com/office/drawing/2014/main" id="{847C61C0-B231-471D-8061-E1EC049A10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906C5B29-2A91-4329-8543-0E7EB2C01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7FFA890D-39E4-43F3-8715-C88CC8A8C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2373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806DAA7-763F-4942-9204-F251BF1CF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914399"/>
            <a:ext cx="2628900" cy="526256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7E1848-E51B-4AAF-BF8E-68E0089BC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14399"/>
            <a:ext cx="7734300" cy="526256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3">
            <a:extLst>
              <a:ext uri="{FF2B5EF4-FFF2-40B4-BE49-F238E27FC236}">
                <a16:creationId xmlns:a16="http://schemas.microsoft.com/office/drawing/2014/main" id="{5EC9C969-4004-45F9-A943-F849123E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B607A4E2-942B-4D6A-B0B8-255559C6C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49CC11FC-31F2-4F86-B5C3-6F3B383E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0993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785BF0-F6CE-4A8F-BF85-4B412014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C18365-778A-40F8-8A58-B1906CF76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6B45D5-0043-4C37-A609-A73E2302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EC8092-89BC-4667-984E-46B02B3B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4DE696-04C6-48AB-8075-F621471EF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2AE188A-5ACC-4EA2-A7FB-9F82382E2E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50632" y="72072"/>
            <a:ext cx="852534" cy="5361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68EDD60-FA88-416F-B09E-C4195654BF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0179" y="135074"/>
            <a:ext cx="1659255" cy="483949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09FA224F-DD7F-449A-BD3E-49FE025BC7E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1598" y="55526"/>
            <a:ext cx="1590149" cy="64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4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EACA9-7FD5-429F-85AD-35BCD798B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5D2D36-A426-4EBE-A86A-779E711DB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8" name="Imagen 7" descr="Imagen que contiene dibujo&#10;&#10;Descripción generada automáticamente">
            <a:extLst>
              <a:ext uri="{FF2B5EF4-FFF2-40B4-BE49-F238E27FC236}">
                <a16:creationId xmlns:a16="http://schemas.microsoft.com/office/drawing/2014/main" id="{65E76DFE-D336-41BF-B098-B84DAF1E97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947" y="4542035"/>
            <a:ext cx="1574603" cy="1574603"/>
          </a:xfrm>
          <a:prstGeom prst="rect">
            <a:avLst/>
          </a:prstGeom>
        </p:spPr>
      </p:pic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89470925-66F5-45AB-ABAD-79B0D9DB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920ACE09-9DEC-4EA8-9683-9C48461E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DE832BF2-E08E-48C9-AC34-F6311CEA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957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EACA9-7FD5-429F-85AD-35BCD798B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solidFill>
            <a:schemeClr val="bg1">
              <a:alpha val="56000"/>
            </a:schemeClr>
          </a:solidFill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5D2D36-A426-4EBE-A86A-779E711DB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8" name="Imagen 7" descr="Imagen que contiene dibujo&#10;&#10;Descripción generada automáticamente">
            <a:extLst>
              <a:ext uri="{FF2B5EF4-FFF2-40B4-BE49-F238E27FC236}">
                <a16:creationId xmlns:a16="http://schemas.microsoft.com/office/drawing/2014/main" id="{65E76DFE-D336-41BF-B098-B84DAF1E97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947" y="4542035"/>
            <a:ext cx="1574603" cy="1574603"/>
          </a:xfrm>
          <a:prstGeom prst="rect">
            <a:avLst/>
          </a:prstGeom>
        </p:spPr>
      </p:pic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89470925-66F5-45AB-ABAD-79B0D9DB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920ACE09-9DEC-4EA8-9683-9C48461E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DE832BF2-E08E-48C9-AC34-F6311CEA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549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3246B6-98A3-4207-BC58-0821DC04D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11E89-7F72-4665-9B79-D0A01A26C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F57C776-1C92-4391-AABF-0D53339B3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Marcador de fecha 3">
            <a:extLst>
              <a:ext uri="{FF2B5EF4-FFF2-40B4-BE49-F238E27FC236}">
                <a16:creationId xmlns:a16="http://schemas.microsoft.com/office/drawing/2014/main" id="{872DDAA6-907C-4135-8ED9-CF3DA6D3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9" name="Marcador de pie de página 4">
            <a:extLst>
              <a:ext uri="{FF2B5EF4-FFF2-40B4-BE49-F238E27FC236}">
                <a16:creationId xmlns:a16="http://schemas.microsoft.com/office/drawing/2014/main" id="{4E8019E6-6DA3-4899-830B-B2030210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0E656E7A-5A9D-42BB-818C-46C152BC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9768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F88A4F-20FD-47E5-8E84-047C8E1B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92BB86-1A64-45E2-BECE-2074E2AC0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FE03D70-EF34-4060-B4F1-102BEB46F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677ADA-AF90-4CE9-8681-1EA765EDA6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533DC9B-670B-4322-8675-C3E8EB1A1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Marcador de fecha 3">
            <a:extLst>
              <a:ext uri="{FF2B5EF4-FFF2-40B4-BE49-F238E27FC236}">
                <a16:creationId xmlns:a16="http://schemas.microsoft.com/office/drawing/2014/main" id="{82798516-20A9-4338-86C3-707CB358F5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11" name="Marcador de pie de página 4">
            <a:extLst>
              <a:ext uri="{FF2B5EF4-FFF2-40B4-BE49-F238E27FC236}">
                <a16:creationId xmlns:a16="http://schemas.microsoft.com/office/drawing/2014/main" id="{5F55CB56-56D1-4C41-9326-D197DA338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B1BC97FC-CEFB-4CF7-9531-34902973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987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34F26-C0C7-4E13-901C-8659577C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43EA4324-E555-4240-8D71-9BE58B96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5BFB172-DF52-4BD9-BFB4-EB69827CABE5}" type="datetimeFigureOut">
              <a:rPr lang="es-ES" smtClean="0"/>
              <a:pPr/>
              <a:t>22/11/2019</a:t>
            </a:fld>
            <a:endParaRPr lang="es-ES" dirty="0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D9AE12A2-1D6B-47B4-93FB-1788772EE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89AC2280-F2AB-4333-9419-E936B5681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EFD23490-FFF9-41DD-B25A-C70B5DCA8E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8664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n 28" descr="Imagen que contiene cuchillo&#10;&#10;Descripción generada automáticamente">
            <a:extLst>
              <a:ext uri="{FF2B5EF4-FFF2-40B4-BE49-F238E27FC236}">
                <a16:creationId xmlns:a16="http://schemas.microsoft.com/office/drawing/2014/main" id="{7F274F75-C141-4D1E-B177-EB58A30F77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1161716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87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6F6476F2-3232-46A4-81CE-9068FE625720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638042995"/>
              </p:ext>
            </p:extLst>
          </p:nvPr>
        </p:nvGraphicFramePr>
        <p:xfrm>
          <a:off x="440726" y="2261612"/>
          <a:ext cx="3409594" cy="2516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2" name="Image" r:id="rId3" imgW="3199680" imgH="2361600" progId="Photoshop.Image.13">
                  <p:embed/>
                </p:oleObj>
              </mc:Choice>
              <mc:Fallback>
                <p:oleObj name="Image" r:id="rId3" imgW="3199680" imgH="2361600" progId="Photoshop.Image.13">
                  <p:embed/>
                  <p:pic>
                    <p:nvPicPr>
                      <p:cNvPr id="8" name="Objeto 7">
                        <a:extLst>
                          <a:ext uri="{FF2B5EF4-FFF2-40B4-BE49-F238E27FC236}">
                            <a16:creationId xmlns:a16="http://schemas.microsoft.com/office/drawing/2014/main" id="{6F6476F2-3232-46A4-81CE-9068FE6257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0726" y="2261612"/>
                        <a:ext cx="3409594" cy="2516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7F06044C-F507-431D-904A-9FD0B4F5FC84}"/>
              </a:ext>
            </a:extLst>
          </p:cNvPr>
          <p:cNvGrpSpPr/>
          <p:nvPr userDrawn="1"/>
        </p:nvGrpSpPr>
        <p:grpSpPr>
          <a:xfrm>
            <a:off x="34591" y="79578"/>
            <a:ext cx="12106776" cy="709823"/>
            <a:chOff x="34591" y="79578"/>
            <a:chExt cx="12106776" cy="709823"/>
          </a:xfrm>
        </p:grpSpPr>
        <p:pic>
          <p:nvPicPr>
            <p:cNvPr id="10" name="Imagen 9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C3EC7021-26FA-4C3C-BFC0-D255F97E02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7ABD11A6-FF4C-4A90-A528-B319AC12111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726" y="198925"/>
              <a:ext cx="8571428" cy="590476"/>
            </a:xfrm>
            <a:prstGeom prst="rect">
              <a:avLst/>
            </a:prstGeom>
          </p:spPr>
        </p:pic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5876CCDC-A20C-41FE-A0B7-3015CE31AC8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7B6EEE30-8241-4604-8B1F-4E7BA27198B6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BDFA2958-0049-49E7-9F54-C0CA33802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4400" y="1716594"/>
            <a:ext cx="8261199" cy="1046928"/>
          </a:xfrm>
          <a:solidFill>
            <a:schemeClr val="bg1">
              <a:alpha val="80000"/>
            </a:schemeClr>
          </a:solidFill>
        </p:spPr>
        <p:txBody>
          <a:bodyPr anchor="b"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Nombre del speaker</a:t>
            </a:r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F11491E2-7039-4D32-8170-524E85F7FA1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84400" y="2994156"/>
            <a:ext cx="8261199" cy="2764960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Cargo:  Cargo</a:t>
            </a:r>
          </a:p>
          <a:p>
            <a:pPr lvl="0"/>
            <a:r>
              <a:rPr lang="es-ES" dirty="0"/>
              <a:t>Empresa: Empresa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5403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72E3E32-E7EF-4C94-97BC-2124BE72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7947"/>
            <a:ext cx="10515600" cy="901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03701F-4BD3-4737-B6A9-F2A4C5C20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33599"/>
            <a:ext cx="10515600" cy="40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grpSp>
        <p:nvGrpSpPr>
          <p:cNvPr id="31" name="Grupo 30">
            <a:extLst>
              <a:ext uri="{FF2B5EF4-FFF2-40B4-BE49-F238E27FC236}">
                <a16:creationId xmlns:a16="http://schemas.microsoft.com/office/drawing/2014/main" id="{F501D857-6DEC-4991-ABF8-4D355768D89E}"/>
              </a:ext>
            </a:extLst>
          </p:cNvPr>
          <p:cNvGrpSpPr/>
          <p:nvPr userDrawn="1"/>
        </p:nvGrpSpPr>
        <p:grpSpPr>
          <a:xfrm>
            <a:off x="34591" y="79578"/>
            <a:ext cx="12106776" cy="691980"/>
            <a:chOff x="34591" y="79578"/>
            <a:chExt cx="12106776" cy="691980"/>
          </a:xfrm>
        </p:grpSpPr>
        <p:pic>
          <p:nvPicPr>
            <p:cNvPr id="27" name="Imagen 26" descr="Imagen que contiene alimentos, dibujo&#10;&#10;Descripción generada automáticamente">
              <a:extLst>
                <a:ext uri="{FF2B5EF4-FFF2-40B4-BE49-F238E27FC236}">
                  <a16:creationId xmlns:a16="http://schemas.microsoft.com/office/drawing/2014/main" id="{CEC391F4-0021-431E-B1F7-A872498392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2154" y="79578"/>
              <a:ext cx="2992454" cy="595058"/>
            </a:xfrm>
            <a:prstGeom prst="rect">
              <a:avLst/>
            </a:prstGeom>
          </p:spPr>
        </p:pic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C29363F6-EE9C-4D1A-81A1-038875DC2CD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2717" y="754098"/>
              <a:ext cx="12058650" cy="1746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D78D3AA7-1B48-401A-A50A-328703693126}"/>
                </a:ext>
              </a:extLst>
            </p:cNvPr>
            <p:cNvSpPr txBox="1"/>
            <p:nvPr userDrawn="1"/>
          </p:nvSpPr>
          <p:spPr>
            <a:xfrm>
              <a:off x="34591" y="155488"/>
              <a:ext cx="178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s-ES" dirty="0">
                  <a:latin typeface="Segoe UI" panose="020B0502040204020203" pitchFamily="34" charset="0"/>
                  <a:cs typeface="Segoe UI" panose="020B0502040204020203" pitchFamily="34" charset="0"/>
                </a:rPr>
                <a:t>Organizado por</a:t>
              </a:r>
            </a:p>
          </p:txBody>
        </p:sp>
      </p:grpSp>
      <p:pic>
        <p:nvPicPr>
          <p:cNvPr id="15362" name="Picture 2" descr="Imagen relacionada">
            <a:extLst>
              <a:ext uri="{FF2B5EF4-FFF2-40B4-BE49-F238E27FC236}">
                <a16:creationId xmlns:a16="http://schemas.microsoft.com/office/drawing/2014/main" id="{0E0B5895-536D-4138-8DD8-0B73B454E4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461" y="0"/>
            <a:ext cx="2249322" cy="73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226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52" r:id="rId5"/>
    <p:sldLayoutId id="2147483653" r:id="rId6"/>
    <p:sldLayoutId id="2147483654" r:id="rId7"/>
    <p:sldLayoutId id="2147483655" r:id="rId8"/>
    <p:sldLayoutId id="2147483660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8"/>
        </a:buBlip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Microsoft365DevBootcampSurvey2019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ka.ms/M365DevBootcampSurvey_Spanish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oliza/" TargetMode="External"/><Relationship Id="rId7" Type="http://schemas.openxmlformats.org/officeDocument/2006/relationships/image" Target="../media/image17.png"/><Relationship Id="rId2" Type="http://schemas.openxmlformats.org/officeDocument/2006/relationships/hyperlink" Target="https://www.linkedin.com/in/carlos-tabera-pacheco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8E11B-5CFB-4BC9-A7AB-8E3CC01BD7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Power</a:t>
            </a:r>
            <a:r>
              <a:rPr lang="es-ES" dirty="0"/>
              <a:t> Virtual </a:t>
            </a:r>
            <a:r>
              <a:rPr lang="es-ES" dirty="0" err="1"/>
              <a:t>Agent</a:t>
            </a:r>
            <a:r>
              <a:rPr lang="es-ES" dirty="0"/>
              <a:t> y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Driven</a:t>
            </a:r>
            <a:r>
              <a:rPr lang="es-ES" dirty="0"/>
              <a:t> Apps: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168A95-320C-4D5A-9252-763372742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Madrid, 22 de Noviembre de 2019</a:t>
            </a:r>
          </a:p>
        </p:txBody>
      </p:sp>
    </p:spTree>
    <p:extLst>
      <p:ext uri="{BB962C8B-B14F-4D97-AF65-F5344CB8AC3E}">
        <p14:creationId xmlns:p14="http://schemas.microsoft.com/office/powerpoint/2010/main" val="4108367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CE2F5BC6-D109-4255-838B-3D7F96E58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17" y="1192602"/>
            <a:ext cx="11018520" cy="553998"/>
          </a:xfrm>
        </p:spPr>
        <p:txBody>
          <a:bodyPr>
            <a:normAutofit fontScale="90000"/>
          </a:bodyPr>
          <a:lstStyle/>
          <a:p>
            <a:pPr lvl="0"/>
            <a:r>
              <a:rPr lang="es-ES">
                <a:cs typeface="Segoe UI"/>
              </a:rPr>
              <a:t>Mejora tus bots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7BD80061-81D6-4878-8272-3CE5D132BECA}"/>
              </a:ext>
            </a:extLst>
          </p:cNvPr>
          <p:cNvSpPr txBox="1">
            <a:spLocks/>
          </p:cNvSpPr>
          <p:nvPr/>
        </p:nvSpPr>
        <p:spPr>
          <a:xfrm>
            <a:off x="425117" y="2677625"/>
            <a:ext cx="4407941" cy="339554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-5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83000">
                      <a:schemeClr val="accent4"/>
                    </a:gs>
                    <a:gs pos="99000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1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r>
              <a:rPr lang="es-ES" sz="180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Vea lo que funciona y qué se puede mejorar
</a:t>
            </a:r>
            <a:r>
              <a:rPr lang="es-ES" sz="180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Analice las conversaciones entre </a:t>
            </a:r>
            <a:r>
              <a:rPr lang="es-ES" sz="1800" spc="0" dirty="0" err="1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bots</a:t>
            </a:r>
            <a:r>
              <a:rPr lang="es-ES" sz="180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 y usuarios para comprender mejor el cómo conversan e identifique dónde hay margen de mejora
</a:t>
            </a:r>
            <a:endParaRPr lang="en-US" sz="1800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+mn-lt"/>
              <a:cs typeface="Segoe UI"/>
            </a:endParaRPr>
          </a:p>
          <a:p>
            <a:pPr defTabSz="914367"/>
            <a:r>
              <a:rPr lang="en-US" sz="1800" b="1" spc="0" dirty="0" err="1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Averiguar</a:t>
            </a:r>
            <a:r>
              <a:rPr lang="en-US" sz="180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 </a:t>
            </a:r>
            <a:r>
              <a:rPr lang="en-US" sz="1800" b="1" spc="0" dirty="0" err="1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qué</a:t>
            </a:r>
            <a:r>
              <a:rPr lang="en-US" sz="180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 </a:t>
            </a:r>
            <a:r>
              <a:rPr lang="en-US" sz="1800" b="1" spc="0" dirty="0" err="1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añadir</a:t>
            </a:r>
            <a:r>
              <a:rPr lang="en-US" sz="180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+mn-lt"/>
              </a:rPr>
              <a:t>
</a:t>
            </a:r>
            <a:r>
              <a:rPr lang="es-ES" sz="180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Identifique qué conversaciones van a los agentes humanos y determine qué temas enseñar a su </a:t>
            </a:r>
            <a:r>
              <a:rPr lang="es-ES" sz="1800" spc="0" dirty="0" err="1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bot</a:t>
            </a:r>
            <a:r>
              <a:rPr lang="es-ES" sz="180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rPr>
              <a:t> a continuación 
</a:t>
            </a:r>
            <a:endParaRPr lang="en-US" sz="1800" b="1" spc="0" dirty="0">
              <a:solidFill>
                <a:srgbClr val="008272"/>
              </a:solidFill>
              <a:latin typeface="+mn-lt"/>
              <a:cs typeface="Segoe UI" panose="020B0502040204020203" pitchFamily="34" charset="0"/>
            </a:endParaRPr>
          </a:p>
          <a:p>
            <a:pPr defTabSz="932186" fontAlgn="base">
              <a:spcAft>
                <a:spcPts val="588"/>
              </a:spcAft>
              <a:buSzTx/>
            </a:pPr>
            <a:endParaRPr lang="en-US" sz="1765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+mn-lt"/>
              <a:cs typeface="Segoe UI" panose="020B0502040204020203" pitchFamily="34" charset="0"/>
            </a:endParaRP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2E4731A-F5BF-42C3-88A4-77433980E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200" y="2036140"/>
            <a:ext cx="6889089" cy="387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09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6023F-8E9C-421A-855A-A50B99DDB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Encuesta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ED33104-1D43-4B37-85FF-7EBE3B325F3C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FEDB6FD-7F86-41FA-852C-16918F9E8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556" y="2203769"/>
            <a:ext cx="2781688" cy="2819794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819ED2F4-5B37-43FA-B1A9-7F6E984DA490}"/>
              </a:ext>
            </a:extLst>
          </p:cNvPr>
          <p:cNvSpPr/>
          <p:nvPr/>
        </p:nvSpPr>
        <p:spPr>
          <a:xfrm>
            <a:off x="936812" y="250567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English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​</a:t>
            </a:r>
            <a:endParaRPr lang="en-US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fontAlgn="base"/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hlinkClick r:id="rId3"/>
              </a:rPr>
              <a:t>https://aka.ms/Microsoft365DevBootcampSurvey2019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​</a:t>
            </a:r>
            <a:endParaRPr lang="es-ES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fontAlgn="base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​</a:t>
            </a:r>
            <a:endParaRPr lang="en-US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fontAlgn="base"/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Spanish: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​</a:t>
            </a:r>
            <a:endParaRPr lang="es-ES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fontAlgn="base"/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hlinkClick r:id="rId4"/>
              </a:rPr>
              <a:t>https://aka.ms/M365DevBootcampSurvey_Spanish</a:t>
            </a:r>
            <a:endParaRPr lang="es-E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600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6023F-8E9C-421A-855A-A50B99DDB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Muchas gracias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93DF42D-2A38-44B9-AA01-97AFDA83B6EE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s-ES" dirty="0"/>
          </a:p>
        </p:txBody>
      </p:sp>
      <p:pic>
        <p:nvPicPr>
          <p:cNvPr id="13314" name="Picture 2" descr="Resultado de imagen de microsoft logo">
            <a:extLst>
              <a:ext uri="{FF2B5EF4-FFF2-40B4-BE49-F238E27FC236}">
                <a16:creationId xmlns:a16="http://schemas.microsoft.com/office/drawing/2014/main" id="{722745B1-704D-4FE7-86B6-FB1B9FFF7A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94" b="36165"/>
          <a:stretch/>
        </p:blipFill>
        <p:spPr bwMode="auto">
          <a:xfrm>
            <a:off x="952500" y="1899234"/>
            <a:ext cx="10287000" cy="247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24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6023F-8E9C-421A-855A-A50B99DDB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726" y="984500"/>
            <a:ext cx="10515600" cy="901287"/>
          </a:xfrm>
        </p:spPr>
        <p:txBody>
          <a:bodyPr/>
          <a:lstStyle/>
          <a:p>
            <a:r>
              <a:rPr lang="es-ES" dirty="0"/>
              <a:t>¿Quiénes somos?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13E01A0-A2C1-4100-ADC7-4E33BDF5C67B}"/>
              </a:ext>
            </a:extLst>
          </p:cNvPr>
          <p:cNvSpPr txBox="1"/>
          <p:nvPr/>
        </p:nvSpPr>
        <p:spPr>
          <a:xfrm>
            <a:off x="7841160" y="2211487"/>
            <a:ext cx="4431791" cy="201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Carlos Tabera</a:t>
            </a:r>
          </a:p>
          <a:p>
            <a:r>
              <a:rPr lang="es-ES" dirty="0"/>
              <a:t>Modern </a:t>
            </a:r>
            <a:r>
              <a:rPr lang="es-ES" dirty="0" err="1"/>
              <a:t>Workplace</a:t>
            </a:r>
            <a:r>
              <a:rPr lang="es-ES" dirty="0"/>
              <a:t> </a:t>
            </a:r>
            <a:r>
              <a:rPr lang="es-ES" dirty="0" err="1"/>
              <a:t>Architec</a:t>
            </a:r>
            <a:r>
              <a:rPr lang="es-ES" dirty="0"/>
              <a:t> in </a:t>
            </a:r>
            <a:r>
              <a:rPr lang="es-ES" dirty="0" err="1"/>
              <a:t>Necsia</a:t>
            </a:r>
            <a:endParaRPr lang="es-ES" dirty="0"/>
          </a:p>
          <a:p>
            <a:endParaRPr lang="es-ES" dirty="0"/>
          </a:p>
          <a:p>
            <a:pPr>
              <a:lnSpc>
                <a:spcPct val="150000"/>
              </a:lnSpc>
            </a:pPr>
            <a:r>
              <a:rPr lang="es-ES" sz="1400" dirty="0"/>
              <a:t>           </a:t>
            </a:r>
            <a:r>
              <a:rPr lang="en-US" sz="1400" dirty="0"/>
              <a:t>@</a:t>
            </a:r>
            <a:r>
              <a:rPr lang="en-US" sz="1400" dirty="0" err="1"/>
              <a:t>c_tabera</a:t>
            </a:r>
            <a:endParaRPr lang="en-US" sz="1400" dirty="0"/>
          </a:p>
          <a:p>
            <a:pPr>
              <a:lnSpc>
                <a:spcPct val="150000"/>
              </a:lnSpc>
            </a:pPr>
            <a:r>
              <a:rPr lang="es-ES" sz="1400" dirty="0"/>
              <a:t>           </a:t>
            </a:r>
            <a:r>
              <a:rPr lang="es-ES" sz="1400" dirty="0">
                <a:hlinkClick r:id="rId2"/>
              </a:rPr>
              <a:t>https://www.linkedin.com/in/carlos-tabera-pacheco</a:t>
            </a:r>
            <a:endParaRPr lang="es-ES" sz="1400" dirty="0"/>
          </a:p>
          <a:p>
            <a:pPr>
              <a:lnSpc>
                <a:spcPct val="150000"/>
              </a:lnSpc>
            </a:pPr>
            <a:endParaRPr lang="es-ES" sz="140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7B9B7F6-DBE4-4C6A-8F71-B2E4AEA2C340}"/>
              </a:ext>
            </a:extLst>
          </p:cNvPr>
          <p:cNvSpPr/>
          <p:nvPr/>
        </p:nvSpPr>
        <p:spPr>
          <a:xfrm>
            <a:off x="2370044" y="2106416"/>
            <a:ext cx="3439085" cy="18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/>
              <a:t>Imanol Iza</a:t>
            </a:r>
          </a:p>
          <a:p>
            <a:r>
              <a:rPr lang="es-ES" sz="2000" dirty="0"/>
              <a:t>Cloud </a:t>
            </a:r>
            <a:r>
              <a:rPr lang="es-ES" sz="2000" dirty="0" err="1"/>
              <a:t>Operations</a:t>
            </a:r>
            <a:r>
              <a:rPr lang="es-ES" sz="2000" dirty="0"/>
              <a:t> Manager in </a:t>
            </a:r>
            <a:r>
              <a:rPr lang="es-ES" sz="2000" dirty="0" err="1"/>
              <a:t>Necsia</a:t>
            </a:r>
            <a:endParaRPr lang="es-ES" sz="2000" dirty="0"/>
          </a:p>
          <a:p>
            <a:pPr>
              <a:lnSpc>
                <a:spcPct val="150000"/>
              </a:lnSpc>
            </a:pPr>
            <a:r>
              <a:rPr lang="es-ES" dirty="0"/>
              <a:t>     </a:t>
            </a: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@</a:t>
            </a:r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ima_iza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s-ES" sz="1400" dirty="0"/>
              <a:t>       </a:t>
            </a:r>
            <a:r>
              <a:rPr lang="es-ES" sz="1400" dirty="0">
                <a:hlinkClick r:id="rId3"/>
              </a:rPr>
              <a:t>https://www.linkedin.com/in/imanoliza</a:t>
            </a:r>
            <a:endParaRPr lang="es-ES" sz="1400" dirty="0"/>
          </a:p>
        </p:txBody>
      </p:sp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ACE041A7-33AC-4302-8B0C-86E543A22D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221" y="3237686"/>
            <a:ext cx="297293" cy="297293"/>
          </a:xfrm>
          <a:prstGeom prst="rect">
            <a:avLst/>
          </a:prstGeom>
        </p:spPr>
      </p:pic>
      <p:pic>
        <p:nvPicPr>
          <p:cNvPr id="9" name="Imagen 8" descr="Imagen que contiene dibujo&#10;&#10;Descripción generada automáticamente">
            <a:extLst>
              <a:ext uri="{FF2B5EF4-FFF2-40B4-BE49-F238E27FC236}">
                <a16:creationId xmlns:a16="http://schemas.microsoft.com/office/drawing/2014/main" id="{377A0436-28F8-4AEB-9E0C-1E359F36C5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041" y="3290730"/>
            <a:ext cx="297293" cy="297293"/>
          </a:xfrm>
          <a:prstGeom prst="rect">
            <a:avLst/>
          </a:prstGeom>
        </p:spPr>
      </p:pic>
      <p:pic>
        <p:nvPicPr>
          <p:cNvPr id="10" name="Imagen 9" descr="Imagen que contiene reloj&#10;&#10;Descripción generada automáticamente">
            <a:extLst>
              <a:ext uri="{FF2B5EF4-FFF2-40B4-BE49-F238E27FC236}">
                <a16:creationId xmlns:a16="http://schemas.microsoft.com/office/drawing/2014/main" id="{D06B8DED-174E-4BC5-A86D-3B0F20CC5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519" y="3534979"/>
            <a:ext cx="533438" cy="533438"/>
          </a:xfrm>
          <a:prstGeom prst="rect">
            <a:avLst/>
          </a:prstGeom>
        </p:spPr>
      </p:pic>
      <p:pic>
        <p:nvPicPr>
          <p:cNvPr id="12" name="Imagen 11" descr="Imagen que contiene reloj&#10;&#10;Descripción generada automáticamente">
            <a:extLst>
              <a:ext uri="{FF2B5EF4-FFF2-40B4-BE49-F238E27FC236}">
                <a16:creationId xmlns:a16="http://schemas.microsoft.com/office/drawing/2014/main" id="{6A4CD016-9958-4DD9-9366-97575D73A5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149" y="3483234"/>
            <a:ext cx="533438" cy="533438"/>
          </a:xfrm>
          <a:prstGeom prst="rect">
            <a:avLst/>
          </a:prstGeom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6690A869-ED86-481A-9D15-37635F1A5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03400" y="2189940"/>
            <a:ext cx="1810201" cy="180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569FFA33-A31F-4950-A8B1-83380CDFD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75969" y="218755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99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47">
            <a:extLst>
              <a:ext uri="{FF2B5EF4-FFF2-40B4-BE49-F238E27FC236}">
                <a16:creationId xmlns:a16="http://schemas.microsoft.com/office/drawing/2014/main" id="{4C9890BE-0238-4C3A-B908-15F22CB3BA01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774798" y="3349403"/>
            <a:ext cx="8167900" cy="5342"/>
          </a:xfrm>
          <a:prstGeom prst="line">
            <a:avLst/>
          </a:prstGeom>
          <a:ln w="158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97">
            <a:extLst>
              <a:ext uri="{FF2B5EF4-FFF2-40B4-BE49-F238E27FC236}">
                <a16:creationId xmlns:a16="http://schemas.microsoft.com/office/drawing/2014/main" id="{2EFC5E54-AB1E-4436-80DA-ECA8C8968220}"/>
              </a:ext>
            </a:extLst>
          </p:cNvPr>
          <p:cNvGrpSpPr>
            <a:grpSpLocks noChangeAspect="1"/>
          </p:cNvGrpSpPr>
          <p:nvPr/>
        </p:nvGrpSpPr>
        <p:grpSpPr>
          <a:xfrm>
            <a:off x="4255345" y="2823773"/>
            <a:ext cx="1051262" cy="1051262"/>
            <a:chOff x="5216175" y="2901971"/>
            <a:chExt cx="1715723" cy="1715723"/>
          </a:xfrm>
          <a:effectLst/>
        </p:grpSpPr>
        <p:sp>
          <p:nvSpPr>
            <p:cNvPr id="8" name="Oval 117">
              <a:extLst>
                <a:ext uri="{FF2B5EF4-FFF2-40B4-BE49-F238E27FC236}">
                  <a16:creationId xmlns:a16="http://schemas.microsoft.com/office/drawing/2014/main" id="{5DAF17C1-7350-411C-94FD-011B1CF30ACB}"/>
                </a:ext>
              </a:extLst>
            </p:cNvPr>
            <p:cNvSpPr/>
            <p:nvPr/>
          </p:nvSpPr>
          <p:spPr bwMode="auto">
            <a:xfrm>
              <a:off x="5216175" y="2901971"/>
              <a:ext cx="1715723" cy="1715723"/>
            </a:xfrm>
            <a:prstGeom prst="ellipse">
              <a:avLst/>
            </a:prstGeom>
            <a:solidFill>
              <a:srgbClr val="742774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64502" tIns="131603" rIns="164502" bIns="1316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838651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3FC852C0-C6CA-4D44-93DE-45602657533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681957" y="3458106"/>
              <a:ext cx="784088" cy="603380"/>
              <a:chOff x="2880" y="2176"/>
              <a:chExt cx="256" cy="197"/>
            </a:xfrm>
            <a:solidFill>
              <a:srgbClr val="D2D2D2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92B93FA2-6BC5-47E6-8551-0F36ED272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7" y="2320"/>
                <a:ext cx="52" cy="53"/>
              </a:xfrm>
              <a:custGeom>
                <a:avLst/>
                <a:gdLst>
                  <a:gd name="T0" fmla="*/ 79 w 130"/>
                  <a:gd name="T1" fmla="*/ 8 h 129"/>
                  <a:gd name="T2" fmla="*/ 51 w 130"/>
                  <a:gd name="T3" fmla="*/ 8 h 129"/>
                  <a:gd name="T4" fmla="*/ 8 w 130"/>
                  <a:gd name="T5" fmla="*/ 50 h 129"/>
                  <a:gd name="T6" fmla="*/ 8 w 130"/>
                  <a:gd name="T7" fmla="*/ 79 h 129"/>
                  <a:gd name="T8" fmla="*/ 51 w 130"/>
                  <a:gd name="T9" fmla="*/ 122 h 129"/>
                  <a:gd name="T10" fmla="*/ 79 w 130"/>
                  <a:gd name="T11" fmla="*/ 122 h 129"/>
                  <a:gd name="T12" fmla="*/ 122 w 130"/>
                  <a:gd name="T13" fmla="*/ 79 h 129"/>
                  <a:gd name="T14" fmla="*/ 122 w 130"/>
                  <a:gd name="T15" fmla="*/ 50 h 129"/>
                  <a:gd name="T16" fmla="*/ 79 w 130"/>
                  <a:gd name="T17" fmla="*/ 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8"/>
                    </a:move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lnTo>
                      <a:pt x="79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BC934724-8E56-4A7B-A5C3-385BA8CAB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3" y="2283"/>
                <a:ext cx="52" cy="53"/>
              </a:xfrm>
              <a:custGeom>
                <a:avLst/>
                <a:gdLst>
                  <a:gd name="T0" fmla="*/ 79 w 130"/>
                  <a:gd name="T1" fmla="*/ 8 h 129"/>
                  <a:gd name="T2" fmla="*/ 51 w 130"/>
                  <a:gd name="T3" fmla="*/ 8 h 129"/>
                  <a:gd name="T4" fmla="*/ 8 w 130"/>
                  <a:gd name="T5" fmla="*/ 50 h 129"/>
                  <a:gd name="T6" fmla="*/ 8 w 130"/>
                  <a:gd name="T7" fmla="*/ 79 h 129"/>
                  <a:gd name="T8" fmla="*/ 51 w 130"/>
                  <a:gd name="T9" fmla="*/ 122 h 129"/>
                  <a:gd name="T10" fmla="*/ 79 w 130"/>
                  <a:gd name="T11" fmla="*/ 122 h 129"/>
                  <a:gd name="T12" fmla="*/ 122 w 130"/>
                  <a:gd name="T13" fmla="*/ 79 h 129"/>
                  <a:gd name="T14" fmla="*/ 122 w 130"/>
                  <a:gd name="T15" fmla="*/ 50 h 129"/>
                  <a:gd name="T16" fmla="*/ 79 w 130"/>
                  <a:gd name="T17" fmla="*/ 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8"/>
                    </a:move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lnTo>
                      <a:pt x="79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0E1EE2B3-F419-452D-90CA-0C80B99CAF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09" y="2247"/>
                <a:ext cx="124" cy="126"/>
              </a:xfrm>
              <a:custGeom>
                <a:avLst/>
                <a:gdLst>
                  <a:gd name="T0" fmla="*/ 300 w 308"/>
                  <a:gd name="T1" fmla="*/ 139 h 307"/>
                  <a:gd name="T2" fmla="*/ 286 w 308"/>
                  <a:gd name="T3" fmla="*/ 125 h 307"/>
                  <a:gd name="T4" fmla="*/ 168 w 308"/>
                  <a:gd name="T5" fmla="*/ 8 h 307"/>
                  <a:gd name="T6" fmla="*/ 140 w 308"/>
                  <a:gd name="T7" fmla="*/ 8 h 307"/>
                  <a:gd name="T8" fmla="*/ 22 w 308"/>
                  <a:gd name="T9" fmla="*/ 125 h 307"/>
                  <a:gd name="T10" fmla="*/ 8 w 308"/>
                  <a:gd name="T11" fmla="*/ 139 h 307"/>
                  <a:gd name="T12" fmla="*/ 8 w 308"/>
                  <a:gd name="T13" fmla="*/ 168 h 307"/>
                  <a:gd name="T14" fmla="*/ 22 w 308"/>
                  <a:gd name="T15" fmla="*/ 182 h 307"/>
                  <a:gd name="T16" fmla="*/ 140 w 308"/>
                  <a:gd name="T17" fmla="*/ 299 h 307"/>
                  <a:gd name="T18" fmla="*/ 168 w 308"/>
                  <a:gd name="T19" fmla="*/ 299 h 307"/>
                  <a:gd name="T20" fmla="*/ 286 w 308"/>
                  <a:gd name="T21" fmla="*/ 182 h 307"/>
                  <a:gd name="T22" fmla="*/ 300 w 308"/>
                  <a:gd name="T23" fmla="*/ 168 h 307"/>
                  <a:gd name="T24" fmla="*/ 300 w 308"/>
                  <a:gd name="T25" fmla="*/ 139 h 307"/>
                  <a:gd name="T26" fmla="*/ 140 w 308"/>
                  <a:gd name="T27" fmla="*/ 210 h 307"/>
                  <a:gd name="T28" fmla="*/ 108 w 308"/>
                  <a:gd name="T29" fmla="*/ 179 h 307"/>
                  <a:gd name="T30" fmla="*/ 97 w 308"/>
                  <a:gd name="T31" fmla="*/ 168 h 307"/>
                  <a:gd name="T32" fmla="*/ 97 w 308"/>
                  <a:gd name="T33" fmla="*/ 139 h 307"/>
                  <a:gd name="T34" fmla="*/ 140 w 308"/>
                  <a:gd name="T35" fmla="*/ 97 h 307"/>
                  <a:gd name="T36" fmla="*/ 168 w 308"/>
                  <a:gd name="T37" fmla="*/ 97 h 307"/>
                  <a:gd name="T38" fmla="*/ 211 w 308"/>
                  <a:gd name="T39" fmla="*/ 139 h 307"/>
                  <a:gd name="T40" fmla="*/ 211 w 308"/>
                  <a:gd name="T41" fmla="*/ 168 h 307"/>
                  <a:gd name="T42" fmla="*/ 200 w 308"/>
                  <a:gd name="T43" fmla="*/ 179 h 307"/>
                  <a:gd name="T44" fmla="*/ 168 w 308"/>
                  <a:gd name="T45" fmla="*/ 210 h 307"/>
                  <a:gd name="T46" fmla="*/ 140 w 308"/>
                  <a:gd name="T47" fmla="*/ 21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8" h="307">
                    <a:moveTo>
                      <a:pt x="300" y="139"/>
                    </a:moveTo>
                    <a:cubicBezTo>
                      <a:pt x="286" y="125"/>
                      <a:pt x="286" y="125"/>
                      <a:pt x="286" y="125"/>
                    </a:cubicBezTo>
                    <a:cubicBezTo>
                      <a:pt x="168" y="8"/>
                      <a:pt x="168" y="8"/>
                      <a:pt x="168" y="8"/>
                    </a:cubicBezTo>
                    <a:cubicBezTo>
                      <a:pt x="161" y="0"/>
                      <a:pt x="148" y="0"/>
                      <a:pt x="140" y="8"/>
                    </a:cubicBezTo>
                    <a:cubicBezTo>
                      <a:pt x="22" y="125"/>
                      <a:pt x="22" y="125"/>
                      <a:pt x="22" y="125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0" y="147"/>
                      <a:pt x="0" y="160"/>
                      <a:pt x="8" y="168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140" y="299"/>
                      <a:pt x="140" y="299"/>
                      <a:pt x="140" y="299"/>
                    </a:cubicBezTo>
                    <a:cubicBezTo>
                      <a:pt x="148" y="307"/>
                      <a:pt x="161" y="307"/>
                      <a:pt x="168" y="299"/>
                    </a:cubicBezTo>
                    <a:cubicBezTo>
                      <a:pt x="286" y="182"/>
                      <a:pt x="286" y="182"/>
                      <a:pt x="286" y="182"/>
                    </a:cubicBezTo>
                    <a:cubicBezTo>
                      <a:pt x="300" y="168"/>
                      <a:pt x="300" y="168"/>
                      <a:pt x="300" y="168"/>
                    </a:cubicBezTo>
                    <a:cubicBezTo>
                      <a:pt x="308" y="160"/>
                      <a:pt x="308" y="147"/>
                      <a:pt x="300" y="139"/>
                    </a:cubicBezTo>
                    <a:moveTo>
                      <a:pt x="140" y="210"/>
                    </a:moveTo>
                    <a:cubicBezTo>
                      <a:pt x="108" y="179"/>
                      <a:pt x="108" y="179"/>
                      <a:pt x="108" y="179"/>
                    </a:cubicBezTo>
                    <a:cubicBezTo>
                      <a:pt x="97" y="168"/>
                      <a:pt x="97" y="168"/>
                      <a:pt x="97" y="168"/>
                    </a:cubicBezTo>
                    <a:cubicBezTo>
                      <a:pt x="89" y="160"/>
                      <a:pt x="89" y="147"/>
                      <a:pt x="97" y="139"/>
                    </a:cubicBezTo>
                    <a:cubicBezTo>
                      <a:pt x="140" y="97"/>
                      <a:pt x="140" y="97"/>
                      <a:pt x="140" y="97"/>
                    </a:cubicBezTo>
                    <a:cubicBezTo>
                      <a:pt x="148" y="89"/>
                      <a:pt x="161" y="89"/>
                      <a:pt x="168" y="97"/>
                    </a:cubicBezTo>
                    <a:cubicBezTo>
                      <a:pt x="211" y="139"/>
                      <a:pt x="211" y="139"/>
                      <a:pt x="211" y="139"/>
                    </a:cubicBezTo>
                    <a:cubicBezTo>
                      <a:pt x="219" y="147"/>
                      <a:pt x="219" y="160"/>
                      <a:pt x="211" y="168"/>
                    </a:cubicBezTo>
                    <a:cubicBezTo>
                      <a:pt x="200" y="179"/>
                      <a:pt x="200" y="179"/>
                      <a:pt x="200" y="179"/>
                    </a:cubicBezTo>
                    <a:cubicBezTo>
                      <a:pt x="168" y="210"/>
                      <a:pt x="168" y="210"/>
                      <a:pt x="168" y="210"/>
                    </a:cubicBezTo>
                    <a:cubicBezTo>
                      <a:pt x="161" y="218"/>
                      <a:pt x="148" y="218"/>
                      <a:pt x="140" y="2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E4886B2B-D4E8-4754-8AF2-8153E9F1C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7" y="2247"/>
                <a:ext cx="52" cy="53"/>
              </a:xfrm>
              <a:custGeom>
                <a:avLst/>
                <a:gdLst>
                  <a:gd name="T0" fmla="*/ 79 w 130"/>
                  <a:gd name="T1" fmla="*/ 122 h 129"/>
                  <a:gd name="T2" fmla="*/ 122 w 130"/>
                  <a:gd name="T3" fmla="*/ 79 h 129"/>
                  <a:gd name="T4" fmla="*/ 122 w 130"/>
                  <a:gd name="T5" fmla="*/ 50 h 129"/>
                  <a:gd name="T6" fmla="*/ 79 w 130"/>
                  <a:gd name="T7" fmla="*/ 8 h 129"/>
                  <a:gd name="T8" fmla="*/ 51 w 130"/>
                  <a:gd name="T9" fmla="*/ 8 h 129"/>
                  <a:gd name="T10" fmla="*/ 8 w 130"/>
                  <a:gd name="T11" fmla="*/ 50 h 129"/>
                  <a:gd name="T12" fmla="*/ 8 w 130"/>
                  <a:gd name="T13" fmla="*/ 79 h 129"/>
                  <a:gd name="T14" fmla="*/ 51 w 130"/>
                  <a:gd name="T15" fmla="*/ 122 h 129"/>
                  <a:gd name="T16" fmla="*/ 79 w 130"/>
                  <a:gd name="T17" fmla="*/ 1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122"/>
                    </a:move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C4A54FFB-795D-4F04-A56F-3C17A4EC3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0" y="2176"/>
                <a:ext cx="256" cy="170"/>
              </a:xfrm>
              <a:custGeom>
                <a:avLst/>
                <a:gdLst>
                  <a:gd name="T0" fmla="*/ 562 w 638"/>
                  <a:gd name="T1" fmla="*/ 413 h 413"/>
                  <a:gd name="T2" fmla="*/ 549 w 638"/>
                  <a:gd name="T3" fmla="*/ 413 h 413"/>
                  <a:gd name="T4" fmla="*/ 549 w 638"/>
                  <a:gd name="T5" fmla="*/ 388 h 413"/>
                  <a:gd name="T6" fmla="*/ 562 w 638"/>
                  <a:gd name="T7" fmla="*/ 388 h 413"/>
                  <a:gd name="T8" fmla="*/ 612 w 638"/>
                  <a:gd name="T9" fmla="*/ 338 h 413"/>
                  <a:gd name="T10" fmla="*/ 612 w 638"/>
                  <a:gd name="T11" fmla="*/ 75 h 413"/>
                  <a:gd name="T12" fmla="*/ 562 w 638"/>
                  <a:gd name="T13" fmla="*/ 26 h 413"/>
                  <a:gd name="T14" fmla="*/ 75 w 638"/>
                  <a:gd name="T15" fmla="*/ 26 h 413"/>
                  <a:gd name="T16" fmla="*/ 25 w 638"/>
                  <a:gd name="T17" fmla="*/ 75 h 413"/>
                  <a:gd name="T18" fmla="*/ 25 w 638"/>
                  <a:gd name="T19" fmla="*/ 338 h 413"/>
                  <a:gd name="T20" fmla="*/ 75 w 638"/>
                  <a:gd name="T21" fmla="*/ 388 h 413"/>
                  <a:gd name="T22" fmla="*/ 88 w 638"/>
                  <a:gd name="T23" fmla="*/ 388 h 413"/>
                  <a:gd name="T24" fmla="*/ 88 w 638"/>
                  <a:gd name="T25" fmla="*/ 413 h 413"/>
                  <a:gd name="T26" fmla="*/ 75 w 638"/>
                  <a:gd name="T27" fmla="*/ 413 h 413"/>
                  <a:gd name="T28" fmla="*/ 0 w 638"/>
                  <a:gd name="T29" fmla="*/ 338 h 413"/>
                  <a:gd name="T30" fmla="*/ 0 w 638"/>
                  <a:gd name="T31" fmla="*/ 75 h 413"/>
                  <a:gd name="T32" fmla="*/ 75 w 638"/>
                  <a:gd name="T33" fmla="*/ 0 h 413"/>
                  <a:gd name="T34" fmla="*/ 562 w 638"/>
                  <a:gd name="T35" fmla="*/ 0 h 413"/>
                  <a:gd name="T36" fmla="*/ 638 w 638"/>
                  <a:gd name="T37" fmla="*/ 75 h 413"/>
                  <a:gd name="T38" fmla="*/ 638 w 638"/>
                  <a:gd name="T39" fmla="*/ 338 h 413"/>
                  <a:gd name="T40" fmla="*/ 562 w 638"/>
                  <a:gd name="T41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38" h="413">
                    <a:moveTo>
                      <a:pt x="562" y="413"/>
                    </a:moveTo>
                    <a:cubicBezTo>
                      <a:pt x="549" y="413"/>
                      <a:pt x="549" y="413"/>
                      <a:pt x="549" y="413"/>
                    </a:cubicBezTo>
                    <a:cubicBezTo>
                      <a:pt x="549" y="388"/>
                      <a:pt x="549" y="388"/>
                      <a:pt x="549" y="388"/>
                    </a:cubicBezTo>
                    <a:cubicBezTo>
                      <a:pt x="562" y="388"/>
                      <a:pt x="562" y="388"/>
                      <a:pt x="562" y="388"/>
                    </a:cubicBezTo>
                    <a:cubicBezTo>
                      <a:pt x="590" y="388"/>
                      <a:pt x="612" y="365"/>
                      <a:pt x="612" y="338"/>
                    </a:cubicBezTo>
                    <a:cubicBezTo>
                      <a:pt x="612" y="75"/>
                      <a:pt x="612" y="75"/>
                      <a:pt x="612" y="75"/>
                    </a:cubicBezTo>
                    <a:cubicBezTo>
                      <a:pt x="612" y="48"/>
                      <a:pt x="590" y="26"/>
                      <a:pt x="562" y="26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47" y="26"/>
                      <a:pt x="25" y="48"/>
                      <a:pt x="25" y="75"/>
                    </a:cubicBezTo>
                    <a:cubicBezTo>
                      <a:pt x="25" y="338"/>
                      <a:pt x="25" y="338"/>
                      <a:pt x="25" y="338"/>
                    </a:cubicBezTo>
                    <a:cubicBezTo>
                      <a:pt x="25" y="365"/>
                      <a:pt x="47" y="388"/>
                      <a:pt x="75" y="388"/>
                    </a:cubicBezTo>
                    <a:cubicBezTo>
                      <a:pt x="88" y="388"/>
                      <a:pt x="88" y="388"/>
                      <a:pt x="88" y="388"/>
                    </a:cubicBezTo>
                    <a:cubicBezTo>
                      <a:pt x="88" y="413"/>
                      <a:pt x="88" y="413"/>
                      <a:pt x="88" y="413"/>
                    </a:cubicBezTo>
                    <a:cubicBezTo>
                      <a:pt x="75" y="413"/>
                      <a:pt x="75" y="413"/>
                      <a:pt x="75" y="413"/>
                    </a:cubicBezTo>
                    <a:cubicBezTo>
                      <a:pt x="33" y="413"/>
                      <a:pt x="0" y="380"/>
                      <a:pt x="0" y="33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3" y="0"/>
                      <a:pt x="75" y="0"/>
                    </a:cubicBezTo>
                    <a:cubicBezTo>
                      <a:pt x="562" y="0"/>
                      <a:pt x="562" y="0"/>
                      <a:pt x="562" y="0"/>
                    </a:cubicBezTo>
                    <a:cubicBezTo>
                      <a:pt x="604" y="0"/>
                      <a:pt x="638" y="34"/>
                      <a:pt x="638" y="75"/>
                    </a:cubicBezTo>
                    <a:cubicBezTo>
                      <a:pt x="638" y="338"/>
                      <a:pt x="638" y="338"/>
                      <a:pt x="638" y="338"/>
                    </a:cubicBezTo>
                    <a:cubicBezTo>
                      <a:pt x="638" y="380"/>
                      <a:pt x="604" y="413"/>
                      <a:pt x="562" y="4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" name="Group 7">
            <a:extLst>
              <a:ext uri="{FF2B5EF4-FFF2-40B4-BE49-F238E27FC236}">
                <a16:creationId xmlns:a16="http://schemas.microsoft.com/office/drawing/2014/main" id="{B4AD8AB0-2452-4088-A7B5-A90DA24A50CF}"/>
              </a:ext>
            </a:extLst>
          </p:cNvPr>
          <p:cNvGrpSpPr/>
          <p:nvPr/>
        </p:nvGrpSpPr>
        <p:grpSpPr>
          <a:xfrm>
            <a:off x="1774798" y="2823772"/>
            <a:ext cx="1051262" cy="1496906"/>
            <a:chOff x="3652520" y="2333616"/>
            <a:chExt cx="1051560" cy="1497330"/>
          </a:xfrm>
          <a:effectLst/>
        </p:grpSpPr>
        <p:sp>
          <p:nvSpPr>
            <p:cNvPr id="16" name="Oval 106">
              <a:extLst>
                <a:ext uri="{FF2B5EF4-FFF2-40B4-BE49-F238E27FC236}">
                  <a16:creationId xmlns:a16="http://schemas.microsoft.com/office/drawing/2014/main" id="{36D31A0E-E058-463B-B2D5-4194F8B4734F}"/>
                </a:ext>
              </a:extLst>
            </p:cNvPr>
            <p:cNvSpPr/>
            <p:nvPr/>
          </p:nvSpPr>
          <p:spPr bwMode="auto">
            <a:xfrm>
              <a:off x="3652520" y="2333616"/>
              <a:ext cx="1051560" cy="105156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64502" tIns="131603" rIns="164502" bIns="1316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838651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pSp>
          <p:nvGrpSpPr>
            <p:cNvPr id="17" name="Group 12">
              <a:extLst>
                <a:ext uri="{FF2B5EF4-FFF2-40B4-BE49-F238E27FC236}">
                  <a16:creationId xmlns:a16="http://schemas.microsoft.com/office/drawing/2014/main" id="{A9176CD1-5ECE-4A35-B6B7-E3A4BD3A8F3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936139" y="2675429"/>
              <a:ext cx="484321" cy="367935"/>
              <a:chOff x="4543" y="2176"/>
              <a:chExt cx="258" cy="196"/>
            </a:xfrm>
            <a:solidFill>
              <a:schemeClr val="bg1"/>
            </a:solidFill>
          </p:grpSpPr>
          <p:sp>
            <p:nvSpPr>
              <p:cNvPr id="19" name="Freeform 13">
                <a:extLst>
                  <a:ext uri="{FF2B5EF4-FFF2-40B4-BE49-F238E27FC236}">
                    <a16:creationId xmlns:a16="http://schemas.microsoft.com/office/drawing/2014/main" id="{BC53594F-C8A6-4121-8C2E-FE62D89B4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3" y="2176"/>
                <a:ext cx="258" cy="170"/>
              </a:xfrm>
              <a:custGeom>
                <a:avLst/>
                <a:gdLst>
                  <a:gd name="T0" fmla="*/ 635 w 720"/>
                  <a:gd name="T1" fmla="*/ 467 h 467"/>
                  <a:gd name="T2" fmla="*/ 620 w 720"/>
                  <a:gd name="T3" fmla="*/ 467 h 467"/>
                  <a:gd name="T4" fmla="*/ 620 w 720"/>
                  <a:gd name="T5" fmla="*/ 438 h 467"/>
                  <a:gd name="T6" fmla="*/ 635 w 720"/>
                  <a:gd name="T7" fmla="*/ 438 h 467"/>
                  <a:gd name="T8" fmla="*/ 691 w 720"/>
                  <a:gd name="T9" fmla="*/ 382 h 467"/>
                  <a:gd name="T10" fmla="*/ 691 w 720"/>
                  <a:gd name="T11" fmla="*/ 85 h 467"/>
                  <a:gd name="T12" fmla="*/ 635 w 720"/>
                  <a:gd name="T13" fmla="*/ 29 h 467"/>
                  <a:gd name="T14" fmla="*/ 85 w 720"/>
                  <a:gd name="T15" fmla="*/ 29 h 467"/>
                  <a:gd name="T16" fmla="*/ 29 w 720"/>
                  <a:gd name="T17" fmla="*/ 85 h 467"/>
                  <a:gd name="T18" fmla="*/ 29 w 720"/>
                  <a:gd name="T19" fmla="*/ 382 h 467"/>
                  <a:gd name="T20" fmla="*/ 85 w 720"/>
                  <a:gd name="T21" fmla="*/ 438 h 467"/>
                  <a:gd name="T22" fmla="*/ 99 w 720"/>
                  <a:gd name="T23" fmla="*/ 438 h 467"/>
                  <a:gd name="T24" fmla="*/ 99 w 720"/>
                  <a:gd name="T25" fmla="*/ 467 h 467"/>
                  <a:gd name="T26" fmla="*/ 85 w 720"/>
                  <a:gd name="T27" fmla="*/ 467 h 467"/>
                  <a:gd name="T28" fmla="*/ 0 w 720"/>
                  <a:gd name="T29" fmla="*/ 382 h 467"/>
                  <a:gd name="T30" fmla="*/ 0 w 720"/>
                  <a:gd name="T31" fmla="*/ 85 h 467"/>
                  <a:gd name="T32" fmla="*/ 85 w 720"/>
                  <a:gd name="T33" fmla="*/ 0 h 467"/>
                  <a:gd name="T34" fmla="*/ 635 w 720"/>
                  <a:gd name="T35" fmla="*/ 0 h 467"/>
                  <a:gd name="T36" fmla="*/ 720 w 720"/>
                  <a:gd name="T37" fmla="*/ 85 h 467"/>
                  <a:gd name="T38" fmla="*/ 720 w 720"/>
                  <a:gd name="T39" fmla="*/ 382 h 467"/>
                  <a:gd name="T40" fmla="*/ 635 w 720"/>
                  <a:gd name="T41" fmla="*/ 467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0" h="467">
                    <a:moveTo>
                      <a:pt x="635" y="467"/>
                    </a:moveTo>
                    <a:cubicBezTo>
                      <a:pt x="620" y="467"/>
                      <a:pt x="620" y="467"/>
                      <a:pt x="620" y="467"/>
                    </a:cubicBezTo>
                    <a:cubicBezTo>
                      <a:pt x="620" y="438"/>
                      <a:pt x="620" y="438"/>
                      <a:pt x="620" y="438"/>
                    </a:cubicBezTo>
                    <a:cubicBezTo>
                      <a:pt x="635" y="438"/>
                      <a:pt x="635" y="438"/>
                      <a:pt x="635" y="438"/>
                    </a:cubicBezTo>
                    <a:cubicBezTo>
                      <a:pt x="666" y="438"/>
                      <a:pt x="691" y="413"/>
                      <a:pt x="691" y="382"/>
                    </a:cubicBezTo>
                    <a:cubicBezTo>
                      <a:pt x="691" y="85"/>
                      <a:pt x="691" y="85"/>
                      <a:pt x="691" y="85"/>
                    </a:cubicBezTo>
                    <a:cubicBezTo>
                      <a:pt x="691" y="54"/>
                      <a:pt x="666" y="29"/>
                      <a:pt x="635" y="29"/>
                    </a:cubicBezTo>
                    <a:cubicBezTo>
                      <a:pt x="85" y="29"/>
                      <a:pt x="85" y="29"/>
                      <a:pt x="85" y="29"/>
                    </a:cubicBezTo>
                    <a:cubicBezTo>
                      <a:pt x="54" y="29"/>
                      <a:pt x="29" y="54"/>
                      <a:pt x="29" y="85"/>
                    </a:cubicBezTo>
                    <a:cubicBezTo>
                      <a:pt x="29" y="382"/>
                      <a:pt x="29" y="382"/>
                      <a:pt x="29" y="382"/>
                    </a:cubicBezTo>
                    <a:cubicBezTo>
                      <a:pt x="29" y="413"/>
                      <a:pt x="54" y="438"/>
                      <a:pt x="85" y="438"/>
                    </a:cubicBezTo>
                    <a:cubicBezTo>
                      <a:pt x="99" y="438"/>
                      <a:pt x="99" y="438"/>
                      <a:pt x="99" y="438"/>
                    </a:cubicBezTo>
                    <a:cubicBezTo>
                      <a:pt x="99" y="467"/>
                      <a:pt x="99" y="467"/>
                      <a:pt x="99" y="467"/>
                    </a:cubicBezTo>
                    <a:cubicBezTo>
                      <a:pt x="85" y="467"/>
                      <a:pt x="85" y="467"/>
                      <a:pt x="85" y="467"/>
                    </a:cubicBezTo>
                    <a:cubicBezTo>
                      <a:pt x="38" y="467"/>
                      <a:pt x="0" y="429"/>
                      <a:pt x="0" y="382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38"/>
                      <a:pt x="38" y="0"/>
                      <a:pt x="85" y="0"/>
                    </a:cubicBezTo>
                    <a:cubicBezTo>
                      <a:pt x="635" y="0"/>
                      <a:pt x="635" y="0"/>
                      <a:pt x="635" y="0"/>
                    </a:cubicBezTo>
                    <a:cubicBezTo>
                      <a:pt x="682" y="0"/>
                      <a:pt x="720" y="38"/>
                      <a:pt x="720" y="85"/>
                    </a:cubicBezTo>
                    <a:cubicBezTo>
                      <a:pt x="720" y="382"/>
                      <a:pt x="720" y="382"/>
                      <a:pt x="720" y="382"/>
                    </a:cubicBezTo>
                    <a:cubicBezTo>
                      <a:pt x="720" y="429"/>
                      <a:pt x="682" y="467"/>
                      <a:pt x="635" y="46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0" name="Freeform 14">
                <a:extLst>
                  <a:ext uri="{FF2B5EF4-FFF2-40B4-BE49-F238E27FC236}">
                    <a16:creationId xmlns:a16="http://schemas.microsoft.com/office/drawing/2014/main" id="{B2CBCF45-8A05-4B0E-A112-6A2CE60BE4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1" y="2311"/>
                <a:ext cx="28" cy="61"/>
              </a:xfrm>
              <a:custGeom>
                <a:avLst/>
                <a:gdLst>
                  <a:gd name="T0" fmla="*/ 40 w 79"/>
                  <a:gd name="T1" fmla="*/ 169 h 169"/>
                  <a:gd name="T2" fmla="*/ 0 w 79"/>
                  <a:gd name="T3" fmla="*/ 130 h 169"/>
                  <a:gd name="T4" fmla="*/ 0 w 79"/>
                  <a:gd name="T5" fmla="*/ 39 h 169"/>
                  <a:gd name="T6" fmla="*/ 40 w 79"/>
                  <a:gd name="T7" fmla="*/ 0 h 169"/>
                  <a:gd name="T8" fmla="*/ 40 w 79"/>
                  <a:gd name="T9" fmla="*/ 0 h 169"/>
                  <a:gd name="T10" fmla="*/ 79 w 79"/>
                  <a:gd name="T11" fmla="*/ 39 h 169"/>
                  <a:gd name="T12" fmla="*/ 79 w 79"/>
                  <a:gd name="T13" fmla="*/ 130 h 169"/>
                  <a:gd name="T14" fmla="*/ 40 w 79"/>
                  <a:gd name="T15" fmla="*/ 16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9" h="169">
                    <a:moveTo>
                      <a:pt x="40" y="169"/>
                    </a:moveTo>
                    <a:cubicBezTo>
                      <a:pt x="18" y="169"/>
                      <a:pt x="0" y="152"/>
                      <a:pt x="0" y="13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17"/>
                      <a:pt x="18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62" y="0"/>
                      <a:pt x="79" y="17"/>
                      <a:pt x="79" y="39"/>
                    </a:cubicBezTo>
                    <a:cubicBezTo>
                      <a:pt x="79" y="130"/>
                      <a:pt x="79" y="130"/>
                      <a:pt x="79" y="130"/>
                    </a:cubicBezTo>
                    <a:cubicBezTo>
                      <a:pt x="79" y="152"/>
                      <a:pt x="62" y="169"/>
                      <a:pt x="40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BB8D13E2-BCF7-4A43-849B-E9B32429CB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5" y="2259"/>
                <a:ext cx="29" cy="113"/>
              </a:xfrm>
              <a:custGeom>
                <a:avLst/>
                <a:gdLst>
                  <a:gd name="T0" fmla="*/ 40 w 79"/>
                  <a:gd name="T1" fmla="*/ 312 h 312"/>
                  <a:gd name="T2" fmla="*/ 0 w 79"/>
                  <a:gd name="T3" fmla="*/ 273 h 312"/>
                  <a:gd name="T4" fmla="*/ 0 w 79"/>
                  <a:gd name="T5" fmla="*/ 40 h 312"/>
                  <a:gd name="T6" fmla="*/ 40 w 79"/>
                  <a:gd name="T7" fmla="*/ 0 h 312"/>
                  <a:gd name="T8" fmla="*/ 79 w 79"/>
                  <a:gd name="T9" fmla="*/ 40 h 312"/>
                  <a:gd name="T10" fmla="*/ 79 w 79"/>
                  <a:gd name="T11" fmla="*/ 273 h 312"/>
                  <a:gd name="T12" fmla="*/ 40 w 79"/>
                  <a:gd name="T13" fmla="*/ 31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312">
                    <a:moveTo>
                      <a:pt x="40" y="312"/>
                    </a:moveTo>
                    <a:cubicBezTo>
                      <a:pt x="18" y="312"/>
                      <a:pt x="0" y="295"/>
                      <a:pt x="0" y="273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8"/>
                      <a:pt x="18" y="0"/>
                      <a:pt x="40" y="0"/>
                    </a:cubicBezTo>
                    <a:cubicBezTo>
                      <a:pt x="62" y="0"/>
                      <a:pt x="79" y="18"/>
                      <a:pt x="79" y="40"/>
                    </a:cubicBezTo>
                    <a:cubicBezTo>
                      <a:pt x="79" y="273"/>
                      <a:pt x="79" y="273"/>
                      <a:pt x="79" y="273"/>
                    </a:cubicBezTo>
                    <a:cubicBezTo>
                      <a:pt x="79" y="295"/>
                      <a:pt x="62" y="312"/>
                      <a:pt x="40" y="3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2" name="Freeform 16">
                <a:extLst>
                  <a:ext uri="{FF2B5EF4-FFF2-40B4-BE49-F238E27FC236}">
                    <a16:creationId xmlns:a16="http://schemas.microsoft.com/office/drawing/2014/main" id="{A617D98C-EEC4-41B4-B5BF-E5BC4F595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4" y="2223"/>
                <a:ext cx="29" cy="149"/>
              </a:xfrm>
              <a:custGeom>
                <a:avLst/>
                <a:gdLst>
                  <a:gd name="T0" fmla="*/ 40 w 79"/>
                  <a:gd name="T1" fmla="*/ 409 h 409"/>
                  <a:gd name="T2" fmla="*/ 0 w 79"/>
                  <a:gd name="T3" fmla="*/ 370 h 409"/>
                  <a:gd name="T4" fmla="*/ 0 w 79"/>
                  <a:gd name="T5" fmla="*/ 39 h 409"/>
                  <a:gd name="T6" fmla="*/ 40 w 79"/>
                  <a:gd name="T7" fmla="*/ 0 h 409"/>
                  <a:gd name="T8" fmla="*/ 79 w 79"/>
                  <a:gd name="T9" fmla="*/ 39 h 409"/>
                  <a:gd name="T10" fmla="*/ 79 w 79"/>
                  <a:gd name="T11" fmla="*/ 370 h 409"/>
                  <a:gd name="T12" fmla="*/ 40 w 79"/>
                  <a:gd name="T13" fmla="*/ 409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409">
                    <a:moveTo>
                      <a:pt x="40" y="409"/>
                    </a:moveTo>
                    <a:cubicBezTo>
                      <a:pt x="18" y="409"/>
                      <a:pt x="0" y="392"/>
                      <a:pt x="0" y="37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18"/>
                      <a:pt x="18" y="0"/>
                      <a:pt x="40" y="0"/>
                    </a:cubicBezTo>
                    <a:cubicBezTo>
                      <a:pt x="61" y="0"/>
                      <a:pt x="79" y="18"/>
                      <a:pt x="79" y="39"/>
                    </a:cubicBezTo>
                    <a:cubicBezTo>
                      <a:pt x="79" y="370"/>
                      <a:pt x="79" y="370"/>
                      <a:pt x="79" y="370"/>
                    </a:cubicBezTo>
                    <a:cubicBezTo>
                      <a:pt x="79" y="392"/>
                      <a:pt x="61" y="409"/>
                      <a:pt x="40" y="4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3" name="Freeform 17">
                <a:extLst>
                  <a:ext uri="{FF2B5EF4-FFF2-40B4-BE49-F238E27FC236}">
                    <a16:creationId xmlns:a16="http://schemas.microsoft.com/office/drawing/2014/main" id="{6E68D883-E5E5-4ACC-8A7C-9ED4AC7F08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0" y="2280"/>
                <a:ext cx="28" cy="92"/>
              </a:xfrm>
              <a:custGeom>
                <a:avLst/>
                <a:gdLst>
                  <a:gd name="T0" fmla="*/ 40 w 79"/>
                  <a:gd name="T1" fmla="*/ 252 h 252"/>
                  <a:gd name="T2" fmla="*/ 0 w 79"/>
                  <a:gd name="T3" fmla="*/ 213 h 252"/>
                  <a:gd name="T4" fmla="*/ 0 w 79"/>
                  <a:gd name="T5" fmla="*/ 40 h 252"/>
                  <a:gd name="T6" fmla="*/ 40 w 79"/>
                  <a:gd name="T7" fmla="*/ 0 h 252"/>
                  <a:gd name="T8" fmla="*/ 79 w 79"/>
                  <a:gd name="T9" fmla="*/ 40 h 252"/>
                  <a:gd name="T10" fmla="*/ 79 w 79"/>
                  <a:gd name="T11" fmla="*/ 213 h 252"/>
                  <a:gd name="T12" fmla="*/ 40 w 79"/>
                  <a:gd name="T13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252">
                    <a:moveTo>
                      <a:pt x="40" y="252"/>
                    </a:moveTo>
                    <a:cubicBezTo>
                      <a:pt x="18" y="252"/>
                      <a:pt x="0" y="235"/>
                      <a:pt x="0" y="213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8"/>
                      <a:pt x="18" y="0"/>
                      <a:pt x="40" y="0"/>
                    </a:cubicBezTo>
                    <a:cubicBezTo>
                      <a:pt x="61" y="0"/>
                      <a:pt x="79" y="18"/>
                      <a:pt x="79" y="40"/>
                    </a:cubicBezTo>
                    <a:cubicBezTo>
                      <a:pt x="79" y="213"/>
                      <a:pt x="79" y="213"/>
                      <a:pt x="79" y="213"/>
                    </a:cubicBezTo>
                    <a:cubicBezTo>
                      <a:pt x="79" y="235"/>
                      <a:pt x="62" y="252"/>
                      <a:pt x="40" y="25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049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13E1A5C1-DFC0-4031-B605-77F469BC4353}"/>
                </a:ext>
              </a:extLst>
            </p:cNvPr>
            <p:cNvSpPr/>
            <p:nvPr/>
          </p:nvSpPr>
          <p:spPr bwMode="auto">
            <a:xfrm>
              <a:off x="3902202" y="3634096"/>
              <a:ext cx="552196" cy="19685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Power BI</a:t>
              </a:r>
            </a:p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Business analytics</a:t>
              </a:r>
            </a:p>
          </p:txBody>
        </p:sp>
      </p:grpSp>
      <p:sp>
        <p:nvSpPr>
          <p:cNvPr id="24" name="Rectangle 127">
            <a:extLst>
              <a:ext uri="{FF2B5EF4-FFF2-40B4-BE49-F238E27FC236}">
                <a16:creationId xmlns:a16="http://schemas.microsoft.com/office/drawing/2014/main" id="{C3034AA9-0585-4076-99EB-BCB0B8DBFD5A}"/>
              </a:ext>
            </a:extLst>
          </p:cNvPr>
          <p:cNvSpPr/>
          <p:nvPr/>
        </p:nvSpPr>
        <p:spPr bwMode="auto">
          <a:xfrm>
            <a:off x="4504957" y="4123885"/>
            <a:ext cx="552039" cy="103667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Power Apps</a:t>
            </a:r>
          </a:p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Application development</a:t>
            </a:r>
          </a:p>
        </p:txBody>
      </p:sp>
      <p:grpSp>
        <p:nvGrpSpPr>
          <p:cNvPr id="25" name="Group 6">
            <a:extLst>
              <a:ext uri="{FF2B5EF4-FFF2-40B4-BE49-F238E27FC236}">
                <a16:creationId xmlns:a16="http://schemas.microsoft.com/office/drawing/2014/main" id="{B2647183-61F3-479F-BF8A-F3641C6D30C4}"/>
              </a:ext>
            </a:extLst>
          </p:cNvPr>
          <p:cNvGrpSpPr/>
          <p:nvPr/>
        </p:nvGrpSpPr>
        <p:grpSpPr>
          <a:xfrm>
            <a:off x="6481358" y="2811936"/>
            <a:ext cx="1555241" cy="2351957"/>
            <a:chOff x="7233314" y="2333615"/>
            <a:chExt cx="1555682" cy="2352624"/>
          </a:xfrm>
          <a:effectLst/>
        </p:grpSpPr>
        <p:grpSp>
          <p:nvGrpSpPr>
            <p:cNvPr id="26" name="Group 99">
              <a:extLst>
                <a:ext uri="{FF2B5EF4-FFF2-40B4-BE49-F238E27FC236}">
                  <a16:creationId xmlns:a16="http://schemas.microsoft.com/office/drawing/2014/main" id="{8F47AA67-3C77-4585-A39A-686AE4A8A50B}"/>
                </a:ext>
              </a:extLst>
            </p:cNvPr>
            <p:cNvGrpSpPr/>
            <p:nvPr/>
          </p:nvGrpSpPr>
          <p:grpSpPr>
            <a:xfrm>
              <a:off x="7487920" y="2333615"/>
              <a:ext cx="1051560" cy="1051560"/>
              <a:chOff x="4726930" y="4471472"/>
              <a:chExt cx="703088" cy="703088"/>
            </a:xfrm>
            <a:effectLst>
              <a:outerShdw blurRad="177800" dist="177800" dir="5400000" algn="t" rotWithShape="0">
                <a:prstClr val="black">
                  <a:alpha val="10000"/>
                </a:prstClr>
              </a:outerShdw>
            </a:effectLst>
          </p:grpSpPr>
          <p:sp>
            <p:nvSpPr>
              <p:cNvPr id="28" name="Oval 113">
                <a:extLst>
                  <a:ext uri="{FF2B5EF4-FFF2-40B4-BE49-F238E27FC236}">
                    <a16:creationId xmlns:a16="http://schemas.microsoft.com/office/drawing/2014/main" id="{0991EF3C-68C0-4E5B-AA26-A420FA072667}"/>
                  </a:ext>
                </a:extLst>
              </p:cNvPr>
              <p:cNvSpPr/>
              <p:nvPr/>
            </p:nvSpPr>
            <p:spPr bwMode="auto">
              <a:xfrm>
                <a:off x="4726930" y="4471472"/>
                <a:ext cx="703088" cy="703088"/>
              </a:xfrm>
              <a:prstGeom prst="ellipse">
                <a:avLst/>
              </a:prstGeom>
              <a:solidFill>
                <a:srgbClr val="287EFF"/>
              </a:solidFill>
              <a:ln>
                <a:noFill/>
              </a:ln>
              <a:effectLst>
                <a:outerShdw blurRad="635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164502" tIns="131603" rIns="164502" bIns="131603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83865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99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endParaRPr>
              </a:p>
            </p:txBody>
          </p:sp>
          <p:grpSp>
            <p:nvGrpSpPr>
              <p:cNvPr id="29" name="Group 114">
                <a:extLst>
                  <a:ext uri="{FF2B5EF4-FFF2-40B4-BE49-F238E27FC236}">
                    <a16:creationId xmlns:a16="http://schemas.microsoft.com/office/drawing/2014/main" id="{B2350920-E83F-4B2F-A40C-D38C81F884D4}"/>
                  </a:ext>
                </a:extLst>
              </p:cNvPr>
              <p:cNvGrpSpPr/>
              <p:nvPr/>
            </p:nvGrpSpPr>
            <p:grpSpPr>
              <a:xfrm>
                <a:off x="4902990" y="4689695"/>
                <a:ext cx="350968" cy="266644"/>
                <a:chOff x="-1146792" y="678443"/>
                <a:chExt cx="1017587" cy="773113"/>
              </a:xfrm>
              <a:solidFill>
                <a:srgbClr val="D2D2D2"/>
              </a:solidFill>
            </p:grpSpPr>
            <p:sp>
              <p:nvSpPr>
                <p:cNvPr id="30" name="Freeform 5">
                  <a:extLst>
                    <a:ext uri="{FF2B5EF4-FFF2-40B4-BE49-F238E27FC236}">
                      <a16:creationId xmlns:a16="http://schemas.microsoft.com/office/drawing/2014/main" id="{0047562F-08D9-4442-87A0-9528401D31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146792" y="678443"/>
                  <a:ext cx="1017587" cy="669925"/>
                </a:xfrm>
                <a:custGeom>
                  <a:avLst/>
                  <a:gdLst>
                    <a:gd name="T0" fmla="*/ 30 w 737"/>
                    <a:gd name="T1" fmla="*/ 326 h 478"/>
                    <a:gd name="T2" fmla="*/ 30 w 737"/>
                    <a:gd name="T3" fmla="*/ 87 h 478"/>
                    <a:gd name="T4" fmla="*/ 87 w 737"/>
                    <a:gd name="T5" fmla="*/ 30 h 478"/>
                    <a:gd name="T6" fmla="*/ 650 w 737"/>
                    <a:gd name="T7" fmla="*/ 30 h 478"/>
                    <a:gd name="T8" fmla="*/ 707 w 737"/>
                    <a:gd name="T9" fmla="*/ 87 h 478"/>
                    <a:gd name="T10" fmla="*/ 707 w 737"/>
                    <a:gd name="T11" fmla="*/ 391 h 478"/>
                    <a:gd name="T12" fmla="*/ 650 w 737"/>
                    <a:gd name="T13" fmla="*/ 448 h 478"/>
                    <a:gd name="T14" fmla="*/ 390 w 737"/>
                    <a:gd name="T15" fmla="*/ 448 h 478"/>
                    <a:gd name="T16" fmla="*/ 390 w 737"/>
                    <a:gd name="T17" fmla="*/ 478 h 478"/>
                    <a:gd name="T18" fmla="*/ 650 w 737"/>
                    <a:gd name="T19" fmla="*/ 478 h 478"/>
                    <a:gd name="T20" fmla="*/ 737 w 737"/>
                    <a:gd name="T21" fmla="*/ 391 h 478"/>
                    <a:gd name="T22" fmla="*/ 737 w 737"/>
                    <a:gd name="T23" fmla="*/ 87 h 478"/>
                    <a:gd name="T24" fmla="*/ 650 w 737"/>
                    <a:gd name="T25" fmla="*/ 0 h 478"/>
                    <a:gd name="T26" fmla="*/ 87 w 737"/>
                    <a:gd name="T27" fmla="*/ 0 h 478"/>
                    <a:gd name="T28" fmla="*/ 0 w 737"/>
                    <a:gd name="T29" fmla="*/ 87 h 478"/>
                    <a:gd name="T30" fmla="*/ 0 w 737"/>
                    <a:gd name="T31" fmla="*/ 326 h 478"/>
                    <a:gd name="T32" fmla="*/ 30 w 737"/>
                    <a:gd name="T33" fmla="*/ 326 h 4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7" h="478">
                      <a:moveTo>
                        <a:pt x="30" y="326"/>
                      </a:moveTo>
                      <a:cubicBezTo>
                        <a:pt x="30" y="87"/>
                        <a:pt x="30" y="87"/>
                        <a:pt x="30" y="87"/>
                      </a:cubicBezTo>
                      <a:cubicBezTo>
                        <a:pt x="30" y="56"/>
                        <a:pt x="55" y="30"/>
                        <a:pt x="87" y="30"/>
                      </a:cubicBezTo>
                      <a:cubicBezTo>
                        <a:pt x="650" y="30"/>
                        <a:pt x="650" y="30"/>
                        <a:pt x="650" y="30"/>
                      </a:cubicBezTo>
                      <a:cubicBezTo>
                        <a:pt x="682" y="30"/>
                        <a:pt x="707" y="56"/>
                        <a:pt x="707" y="87"/>
                      </a:cubicBezTo>
                      <a:cubicBezTo>
                        <a:pt x="707" y="391"/>
                        <a:pt x="707" y="391"/>
                        <a:pt x="707" y="391"/>
                      </a:cubicBezTo>
                      <a:cubicBezTo>
                        <a:pt x="707" y="423"/>
                        <a:pt x="682" y="448"/>
                        <a:pt x="650" y="448"/>
                      </a:cubicBezTo>
                      <a:cubicBezTo>
                        <a:pt x="390" y="448"/>
                        <a:pt x="390" y="448"/>
                        <a:pt x="390" y="448"/>
                      </a:cubicBezTo>
                      <a:cubicBezTo>
                        <a:pt x="390" y="478"/>
                        <a:pt x="390" y="478"/>
                        <a:pt x="390" y="478"/>
                      </a:cubicBezTo>
                      <a:cubicBezTo>
                        <a:pt x="650" y="478"/>
                        <a:pt x="650" y="478"/>
                        <a:pt x="650" y="478"/>
                      </a:cubicBezTo>
                      <a:cubicBezTo>
                        <a:pt x="698" y="478"/>
                        <a:pt x="737" y="439"/>
                        <a:pt x="737" y="391"/>
                      </a:cubicBezTo>
                      <a:cubicBezTo>
                        <a:pt x="737" y="87"/>
                        <a:pt x="737" y="87"/>
                        <a:pt x="737" y="87"/>
                      </a:cubicBezTo>
                      <a:cubicBezTo>
                        <a:pt x="737" y="39"/>
                        <a:pt x="698" y="0"/>
                        <a:pt x="650" y="0"/>
                      </a:cubicBezTo>
                      <a:cubicBezTo>
                        <a:pt x="87" y="0"/>
                        <a:pt x="87" y="0"/>
                        <a:pt x="87" y="0"/>
                      </a:cubicBezTo>
                      <a:cubicBezTo>
                        <a:pt x="39" y="0"/>
                        <a:pt x="0" y="39"/>
                        <a:pt x="0" y="87"/>
                      </a:cubicBezTo>
                      <a:cubicBezTo>
                        <a:pt x="0" y="326"/>
                        <a:pt x="0" y="326"/>
                        <a:pt x="0" y="326"/>
                      </a:cubicBezTo>
                      <a:lnTo>
                        <a:pt x="30" y="32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87854" tIns="43928" rIns="87854" bIns="43928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87839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20" b="0" i="0" u="none" strike="noStrike" kern="1200" cap="none" spc="0" normalizeH="0" baseline="0" noProof="0">
                    <a:ln>
                      <a:noFill/>
                    </a:ln>
                    <a:solidFill>
                      <a:srgbClr val="1A1A1A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Freeform 6">
                  <a:extLst>
                    <a:ext uri="{FF2B5EF4-FFF2-40B4-BE49-F238E27FC236}">
                      <a16:creationId xmlns:a16="http://schemas.microsoft.com/office/drawing/2014/main" id="{DC137487-9EE2-4DB0-8397-D43ADCF563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46792" y="845131"/>
                  <a:ext cx="777875" cy="606425"/>
                </a:xfrm>
                <a:custGeom>
                  <a:avLst/>
                  <a:gdLst>
                    <a:gd name="T0" fmla="*/ 391 w 564"/>
                    <a:gd name="T1" fmla="*/ 147 h 433"/>
                    <a:gd name="T2" fmla="*/ 417 w 564"/>
                    <a:gd name="T3" fmla="*/ 173 h 433"/>
                    <a:gd name="T4" fmla="*/ 538 w 564"/>
                    <a:gd name="T5" fmla="*/ 173 h 433"/>
                    <a:gd name="T6" fmla="*/ 564 w 564"/>
                    <a:gd name="T7" fmla="*/ 147 h 433"/>
                    <a:gd name="T8" fmla="*/ 564 w 564"/>
                    <a:gd name="T9" fmla="*/ 26 h 433"/>
                    <a:gd name="T10" fmla="*/ 538 w 564"/>
                    <a:gd name="T11" fmla="*/ 0 h 433"/>
                    <a:gd name="T12" fmla="*/ 417 w 564"/>
                    <a:gd name="T13" fmla="*/ 0 h 433"/>
                    <a:gd name="T14" fmla="*/ 391 w 564"/>
                    <a:gd name="T15" fmla="*/ 26 h 433"/>
                    <a:gd name="T16" fmla="*/ 391 w 564"/>
                    <a:gd name="T17" fmla="*/ 65 h 433"/>
                    <a:gd name="T18" fmla="*/ 342 w 564"/>
                    <a:gd name="T19" fmla="*/ 65 h 433"/>
                    <a:gd name="T20" fmla="*/ 297 w 564"/>
                    <a:gd name="T21" fmla="*/ 97 h 433"/>
                    <a:gd name="T22" fmla="*/ 223 w 564"/>
                    <a:gd name="T23" fmla="*/ 322 h 433"/>
                    <a:gd name="T24" fmla="*/ 219 w 564"/>
                    <a:gd name="T25" fmla="*/ 325 h 433"/>
                    <a:gd name="T26" fmla="*/ 173 w 564"/>
                    <a:gd name="T27" fmla="*/ 325 h 433"/>
                    <a:gd name="T28" fmla="*/ 173 w 564"/>
                    <a:gd name="T29" fmla="*/ 286 h 433"/>
                    <a:gd name="T30" fmla="*/ 147 w 564"/>
                    <a:gd name="T31" fmla="*/ 260 h 433"/>
                    <a:gd name="T32" fmla="*/ 26 w 564"/>
                    <a:gd name="T33" fmla="*/ 260 h 433"/>
                    <a:gd name="T34" fmla="*/ 0 w 564"/>
                    <a:gd name="T35" fmla="*/ 286 h 433"/>
                    <a:gd name="T36" fmla="*/ 0 w 564"/>
                    <a:gd name="T37" fmla="*/ 407 h 433"/>
                    <a:gd name="T38" fmla="*/ 26 w 564"/>
                    <a:gd name="T39" fmla="*/ 433 h 433"/>
                    <a:gd name="T40" fmla="*/ 147 w 564"/>
                    <a:gd name="T41" fmla="*/ 433 h 433"/>
                    <a:gd name="T42" fmla="*/ 173 w 564"/>
                    <a:gd name="T43" fmla="*/ 407 h 433"/>
                    <a:gd name="T44" fmla="*/ 173 w 564"/>
                    <a:gd name="T45" fmla="*/ 368 h 433"/>
                    <a:gd name="T46" fmla="*/ 219 w 564"/>
                    <a:gd name="T47" fmla="*/ 368 h 433"/>
                    <a:gd name="T48" fmla="*/ 264 w 564"/>
                    <a:gd name="T49" fmla="*/ 336 h 433"/>
                    <a:gd name="T50" fmla="*/ 338 w 564"/>
                    <a:gd name="T51" fmla="*/ 111 h 433"/>
                    <a:gd name="T52" fmla="*/ 342 w 564"/>
                    <a:gd name="T53" fmla="*/ 108 h 433"/>
                    <a:gd name="T54" fmla="*/ 391 w 564"/>
                    <a:gd name="T55" fmla="*/ 108 h 433"/>
                    <a:gd name="T56" fmla="*/ 391 w 564"/>
                    <a:gd name="T57" fmla="*/ 147 h 433"/>
                    <a:gd name="T58" fmla="*/ 129 w 564"/>
                    <a:gd name="T59" fmla="*/ 390 h 433"/>
                    <a:gd name="T60" fmla="*/ 43 w 564"/>
                    <a:gd name="T61" fmla="*/ 390 h 433"/>
                    <a:gd name="T62" fmla="*/ 43 w 564"/>
                    <a:gd name="T63" fmla="*/ 303 h 433"/>
                    <a:gd name="T64" fmla="*/ 129 w 564"/>
                    <a:gd name="T65" fmla="*/ 303 h 433"/>
                    <a:gd name="T66" fmla="*/ 129 w 564"/>
                    <a:gd name="T67" fmla="*/ 390 h 4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64" h="433">
                      <a:moveTo>
                        <a:pt x="391" y="147"/>
                      </a:moveTo>
                      <a:cubicBezTo>
                        <a:pt x="391" y="162"/>
                        <a:pt x="403" y="173"/>
                        <a:pt x="417" y="173"/>
                      </a:cubicBezTo>
                      <a:cubicBezTo>
                        <a:pt x="538" y="173"/>
                        <a:pt x="538" y="173"/>
                        <a:pt x="538" y="173"/>
                      </a:cubicBezTo>
                      <a:cubicBezTo>
                        <a:pt x="552" y="173"/>
                        <a:pt x="564" y="162"/>
                        <a:pt x="564" y="147"/>
                      </a:cubicBezTo>
                      <a:cubicBezTo>
                        <a:pt x="564" y="26"/>
                        <a:pt x="564" y="26"/>
                        <a:pt x="564" y="26"/>
                      </a:cubicBezTo>
                      <a:cubicBezTo>
                        <a:pt x="564" y="11"/>
                        <a:pt x="552" y="0"/>
                        <a:pt x="538" y="0"/>
                      </a:cubicBezTo>
                      <a:cubicBezTo>
                        <a:pt x="417" y="0"/>
                        <a:pt x="417" y="0"/>
                        <a:pt x="417" y="0"/>
                      </a:cubicBezTo>
                      <a:cubicBezTo>
                        <a:pt x="403" y="0"/>
                        <a:pt x="391" y="11"/>
                        <a:pt x="391" y="26"/>
                      </a:cubicBezTo>
                      <a:cubicBezTo>
                        <a:pt x="391" y="65"/>
                        <a:pt x="391" y="65"/>
                        <a:pt x="391" y="65"/>
                      </a:cubicBezTo>
                      <a:cubicBezTo>
                        <a:pt x="342" y="65"/>
                        <a:pt x="342" y="65"/>
                        <a:pt x="342" y="65"/>
                      </a:cubicBezTo>
                      <a:cubicBezTo>
                        <a:pt x="322" y="65"/>
                        <a:pt x="304" y="78"/>
                        <a:pt x="297" y="97"/>
                      </a:cubicBezTo>
                      <a:cubicBezTo>
                        <a:pt x="223" y="322"/>
                        <a:pt x="223" y="322"/>
                        <a:pt x="223" y="322"/>
                      </a:cubicBezTo>
                      <a:cubicBezTo>
                        <a:pt x="222" y="324"/>
                        <a:pt x="221" y="325"/>
                        <a:pt x="219" y="325"/>
                      </a:cubicBezTo>
                      <a:cubicBezTo>
                        <a:pt x="173" y="325"/>
                        <a:pt x="173" y="325"/>
                        <a:pt x="173" y="325"/>
                      </a:cubicBezTo>
                      <a:cubicBezTo>
                        <a:pt x="173" y="286"/>
                        <a:pt x="173" y="286"/>
                        <a:pt x="173" y="286"/>
                      </a:cubicBezTo>
                      <a:cubicBezTo>
                        <a:pt x="173" y="272"/>
                        <a:pt x="161" y="260"/>
                        <a:pt x="147" y="260"/>
                      </a:cubicBezTo>
                      <a:cubicBezTo>
                        <a:pt x="26" y="260"/>
                        <a:pt x="26" y="260"/>
                        <a:pt x="26" y="260"/>
                      </a:cubicBezTo>
                      <a:cubicBezTo>
                        <a:pt x="11" y="260"/>
                        <a:pt x="0" y="272"/>
                        <a:pt x="0" y="286"/>
                      </a:cubicBezTo>
                      <a:cubicBezTo>
                        <a:pt x="0" y="407"/>
                        <a:pt x="0" y="407"/>
                        <a:pt x="0" y="407"/>
                      </a:cubicBezTo>
                      <a:cubicBezTo>
                        <a:pt x="0" y="422"/>
                        <a:pt x="11" y="433"/>
                        <a:pt x="26" y="433"/>
                      </a:cubicBezTo>
                      <a:cubicBezTo>
                        <a:pt x="147" y="433"/>
                        <a:pt x="147" y="433"/>
                        <a:pt x="147" y="433"/>
                      </a:cubicBezTo>
                      <a:cubicBezTo>
                        <a:pt x="161" y="433"/>
                        <a:pt x="173" y="422"/>
                        <a:pt x="173" y="407"/>
                      </a:cubicBezTo>
                      <a:cubicBezTo>
                        <a:pt x="173" y="368"/>
                        <a:pt x="173" y="368"/>
                        <a:pt x="173" y="368"/>
                      </a:cubicBezTo>
                      <a:cubicBezTo>
                        <a:pt x="219" y="368"/>
                        <a:pt x="219" y="368"/>
                        <a:pt x="219" y="368"/>
                      </a:cubicBezTo>
                      <a:cubicBezTo>
                        <a:pt x="239" y="368"/>
                        <a:pt x="257" y="355"/>
                        <a:pt x="264" y="336"/>
                      </a:cubicBezTo>
                      <a:cubicBezTo>
                        <a:pt x="338" y="111"/>
                        <a:pt x="338" y="111"/>
                        <a:pt x="338" y="111"/>
                      </a:cubicBezTo>
                      <a:cubicBezTo>
                        <a:pt x="339" y="109"/>
                        <a:pt x="340" y="108"/>
                        <a:pt x="342" y="108"/>
                      </a:cubicBezTo>
                      <a:cubicBezTo>
                        <a:pt x="391" y="108"/>
                        <a:pt x="391" y="108"/>
                        <a:pt x="391" y="108"/>
                      </a:cubicBezTo>
                      <a:lnTo>
                        <a:pt x="391" y="147"/>
                      </a:lnTo>
                      <a:close/>
                      <a:moveTo>
                        <a:pt x="129" y="390"/>
                      </a:moveTo>
                      <a:cubicBezTo>
                        <a:pt x="43" y="390"/>
                        <a:pt x="43" y="390"/>
                        <a:pt x="43" y="390"/>
                      </a:cubicBezTo>
                      <a:cubicBezTo>
                        <a:pt x="43" y="303"/>
                        <a:pt x="43" y="303"/>
                        <a:pt x="43" y="303"/>
                      </a:cubicBezTo>
                      <a:cubicBezTo>
                        <a:pt x="129" y="303"/>
                        <a:pt x="129" y="303"/>
                        <a:pt x="129" y="303"/>
                      </a:cubicBezTo>
                      <a:lnTo>
                        <a:pt x="129" y="39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87854" tIns="43928" rIns="87854" bIns="43928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87839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20" b="0" i="0" u="none" strike="noStrike" kern="1200" cap="none" spc="0" normalizeH="0" baseline="0" noProof="0">
                    <a:ln>
                      <a:noFill/>
                    </a:ln>
                    <a:solidFill>
                      <a:srgbClr val="1A1A1A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7" name="Rectangle 128">
              <a:extLst>
                <a:ext uri="{FF2B5EF4-FFF2-40B4-BE49-F238E27FC236}">
                  <a16:creationId xmlns:a16="http://schemas.microsoft.com/office/drawing/2014/main" id="{1FD8B59B-4FD4-409A-9018-CBFBA62B3C72}"/>
                </a:ext>
              </a:extLst>
            </p:cNvPr>
            <p:cNvSpPr/>
            <p:nvPr/>
          </p:nvSpPr>
          <p:spPr bwMode="auto">
            <a:xfrm>
              <a:off x="7233314" y="3637428"/>
              <a:ext cx="1555682" cy="104881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Power Automate</a:t>
              </a:r>
            </a:p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Process automation</a:t>
              </a:r>
            </a:p>
          </p:txBody>
        </p:sp>
      </p:grpSp>
      <p:grpSp>
        <p:nvGrpSpPr>
          <p:cNvPr id="32" name="Group 40">
            <a:extLst>
              <a:ext uri="{FF2B5EF4-FFF2-40B4-BE49-F238E27FC236}">
                <a16:creationId xmlns:a16="http://schemas.microsoft.com/office/drawing/2014/main" id="{D98CFF87-99A7-4E8B-89A9-32CB6BE9FED8}"/>
              </a:ext>
            </a:extLst>
          </p:cNvPr>
          <p:cNvGrpSpPr/>
          <p:nvPr/>
        </p:nvGrpSpPr>
        <p:grpSpPr>
          <a:xfrm>
            <a:off x="8960664" y="2823772"/>
            <a:ext cx="1555241" cy="2351956"/>
            <a:chOff x="7233314" y="2333616"/>
            <a:chExt cx="1555682" cy="2352623"/>
          </a:xfrm>
          <a:effectLst/>
        </p:grpSpPr>
        <p:sp>
          <p:nvSpPr>
            <p:cNvPr id="33" name="Oval 43">
              <a:extLst>
                <a:ext uri="{FF2B5EF4-FFF2-40B4-BE49-F238E27FC236}">
                  <a16:creationId xmlns:a16="http://schemas.microsoft.com/office/drawing/2014/main" id="{AC415906-2B39-4DFF-8D1E-ECC5BB83ED71}"/>
                </a:ext>
              </a:extLst>
            </p:cNvPr>
            <p:cNvSpPr/>
            <p:nvPr/>
          </p:nvSpPr>
          <p:spPr bwMode="auto">
            <a:xfrm>
              <a:off x="7487920" y="2333616"/>
              <a:ext cx="1051560" cy="1051560"/>
            </a:xfrm>
            <a:prstGeom prst="ellipse">
              <a:avLst/>
            </a:prstGeom>
            <a:solidFill>
              <a:srgbClr val="14848F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64502" tIns="131603" rIns="164502" bIns="1316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838651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34" name="Rectangle 42">
              <a:extLst>
                <a:ext uri="{FF2B5EF4-FFF2-40B4-BE49-F238E27FC236}">
                  <a16:creationId xmlns:a16="http://schemas.microsoft.com/office/drawing/2014/main" id="{D2AAA67F-C3ED-442D-8946-AEF3EC09B793}"/>
                </a:ext>
              </a:extLst>
            </p:cNvPr>
            <p:cNvSpPr/>
            <p:nvPr/>
          </p:nvSpPr>
          <p:spPr bwMode="auto">
            <a:xfrm>
              <a:off x="7233314" y="3637428"/>
              <a:ext cx="1555682" cy="104881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Power Virtual Agents</a:t>
              </a:r>
            </a:p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Intelligent virtual agents</a:t>
              </a:r>
            </a:p>
          </p:txBody>
        </p:sp>
      </p:grpSp>
      <p:pic>
        <p:nvPicPr>
          <p:cNvPr id="35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FA5D6DD-32A4-45C2-B257-D6FCAB4A4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494" y="3088714"/>
            <a:ext cx="553237" cy="553237"/>
          </a:xfrm>
          <a:prstGeom prst="rect">
            <a:avLst/>
          </a:prstGeom>
        </p:spPr>
      </p:pic>
      <p:sp>
        <p:nvSpPr>
          <p:cNvPr id="36" name="Rectangle 48">
            <a:extLst>
              <a:ext uri="{FF2B5EF4-FFF2-40B4-BE49-F238E27FC236}">
                <a16:creationId xmlns:a16="http://schemas.microsoft.com/office/drawing/2014/main" id="{D0615B37-D795-4CFB-9802-2C77ECB80AFE}"/>
              </a:ext>
            </a:extLst>
          </p:cNvPr>
          <p:cNvSpPr/>
          <p:nvPr/>
        </p:nvSpPr>
        <p:spPr>
          <a:xfrm>
            <a:off x="750774" y="1525028"/>
            <a:ext cx="10690451" cy="923330"/>
          </a:xfrm>
          <a:prstGeom prst="rect">
            <a:avLst/>
          </a:prstGeom>
          <a:noFill/>
          <a:ln w="9525" cap="flat" cmpd="sng" algn="ctr">
            <a:noFill/>
            <a:prstDash val="dash"/>
          </a:ln>
          <a:effectLst/>
        </p:spPr>
        <p:txBody>
          <a:bodyPr wrap="none" lIns="91401" tIns="0" rIns="0" bIns="0" rtlCol="0" anchor="ctr" anchorCtr="0">
            <a:spAutoFit/>
          </a:bodyPr>
          <a:lstStyle/>
          <a:p>
            <a:pPr marL="0" marR="0" lvl="0" indent="0" algn="just" defTabSz="9135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light"/>
                <a:ea typeface="+mn-ea"/>
                <a:cs typeface="Segoe UI Semilight"/>
              </a:rPr>
              <a:t>The low-code platform that spans Office 365, Azure, Dynamics 365, and standalone applications</a:t>
            </a:r>
          </a:p>
          <a:p>
            <a:pPr marL="0" marR="0" lvl="0" indent="0" algn="ctr" defTabSz="9135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pPr marL="0" marR="0" lvl="0" indent="0" algn="ctr" defTabSz="9135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Innovation anywhere. Unlocks value everywhere.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4B4CEA0C-33E9-4878-A270-75C01682A7D9}"/>
              </a:ext>
            </a:extLst>
          </p:cNvPr>
          <p:cNvSpPr txBox="1">
            <a:spLocks/>
          </p:cNvSpPr>
          <p:nvPr/>
        </p:nvSpPr>
        <p:spPr>
          <a:xfrm>
            <a:off x="541363" y="851737"/>
            <a:ext cx="11018520" cy="5539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1A1A1A"/>
                </a:solidFill>
              </a:rPr>
              <a:t>Microsoft Power Platform</a:t>
            </a:r>
            <a:endParaRPr lang="en-US"/>
          </a:p>
        </p:txBody>
      </p:sp>
      <p:grpSp>
        <p:nvGrpSpPr>
          <p:cNvPr id="38" name="Group 58">
            <a:extLst>
              <a:ext uri="{FF2B5EF4-FFF2-40B4-BE49-F238E27FC236}">
                <a16:creationId xmlns:a16="http://schemas.microsoft.com/office/drawing/2014/main" id="{80774397-048C-4504-8DF9-9FEBDB74F53E}"/>
              </a:ext>
            </a:extLst>
          </p:cNvPr>
          <p:cNvGrpSpPr/>
          <p:nvPr/>
        </p:nvGrpSpPr>
        <p:grpSpPr>
          <a:xfrm>
            <a:off x="3062901" y="5076087"/>
            <a:ext cx="6066195" cy="1781913"/>
            <a:chOff x="2900270" y="4854646"/>
            <a:chExt cx="6066195" cy="1781913"/>
          </a:xfrm>
        </p:grpSpPr>
        <p:sp>
          <p:nvSpPr>
            <p:cNvPr id="39" name="Rectangle 42">
              <a:extLst>
                <a:ext uri="{FF2B5EF4-FFF2-40B4-BE49-F238E27FC236}">
                  <a16:creationId xmlns:a16="http://schemas.microsoft.com/office/drawing/2014/main" id="{28AB9CCD-C94D-41D4-9A9B-0EDE53EA9933}"/>
                </a:ext>
              </a:extLst>
            </p:cNvPr>
            <p:cNvSpPr/>
            <p:nvPr/>
          </p:nvSpPr>
          <p:spPr bwMode="auto">
            <a:xfrm flipV="1">
              <a:off x="3220285" y="4859169"/>
              <a:ext cx="5443255" cy="329847"/>
            </a:xfrm>
            <a:custGeom>
              <a:avLst/>
              <a:gdLst>
                <a:gd name="connsiteX0" fmla="*/ 0 w 3416203"/>
                <a:gd name="connsiteY0" fmla="*/ 0 h 765279"/>
                <a:gd name="connsiteX1" fmla="*/ 3416203 w 3416203"/>
                <a:gd name="connsiteY1" fmla="*/ 0 h 765279"/>
                <a:gd name="connsiteX2" fmla="*/ 3416203 w 3416203"/>
                <a:gd name="connsiteY2" fmla="*/ 765279 h 765279"/>
                <a:gd name="connsiteX3" fmla="*/ 0 w 3416203"/>
                <a:gd name="connsiteY3" fmla="*/ 765279 h 765279"/>
                <a:gd name="connsiteX4" fmla="*/ 0 w 3416203"/>
                <a:gd name="connsiteY4" fmla="*/ 0 h 765279"/>
                <a:gd name="connsiteX0" fmla="*/ 3416203 w 3507643"/>
                <a:gd name="connsiteY0" fmla="*/ 0 h 765279"/>
                <a:gd name="connsiteX1" fmla="*/ 3416203 w 3507643"/>
                <a:gd name="connsiteY1" fmla="*/ 765279 h 765279"/>
                <a:gd name="connsiteX2" fmla="*/ 0 w 3507643"/>
                <a:gd name="connsiteY2" fmla="*/ 765279 h 765279"/>
                <a:gd name="connsiteX3" fmla="*/ 0 w 3507643"/>
                <a:gd name="connsiteY3" fmla="*/ 0 h 765279"/>
                <a:gd name="connsiteX4" fmla="*/ 3507643 w 3507643"/>
                <a:gd name="connsiteY4" fmla="*/ 91440 h 765279"/>
                <a:gd name="connsiteX0" fmla="*/ 3416203 w 3416203"/>
                <a:gd name="connsiteY0" fmla="*/ 0 h 765279"/>
                <a:gd name="connsiteX1" fmla="*/ 3416203 w 3416203"/>
                <a:gd name="connsiteY1" fmla="*/ 765279 h 765279"/>
                <a:gd name="connsiteX2" fmla="*/ 0 w 3416203"/>
                <a:gd name="connsiteY2" fmla="*/ 765279 h 765279"/>
                <a:gd name="connsiteX3" fmla="*/ 0 w 3416203"/>
                <a:gd name="connsiteY3" fmla="*/ 0 h 765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6203" h="765279">
                  <a:moveTo>
                    <a:pt x="3416203" y="0"/>
                  </a:moveTo>
                  <a:lnTo>
                    <a:pt x="3416203" y="765279"/>
                  </a:lnTo>
                  <a:lnTo>
                    <a:pt x="0" y="765279"/>
                  </a:lnTo>
                  <a:lnTo>
                    <a:pt x="0" y="0"/>
                  </a:lnTo>
                </a:path>
              </a:pathLst>
            </a:custGeom>
            <a:noFill/>
            <a:ln w="15875" cap="flat" cmpd="sng" algn="ctr">
              <a:solidFill>
                <a:srgbClr val="3C3C41">
                  <a:lumMod val="50000"/>
                  <a:lumOff val="50000"/>
                </a:srgbClr>
              </a:solidFill>
              <a:prstDash val="solid"/>
              <a:miter lim="800000"/>
              <a:headEnd type="none" w="lg" len="med"/>
              <a:tailEnd type="none" w="lg" len="med"/>
            </a:ln>
            <a:effectLst/>
          </p:spPr>
          <p:txBody>
  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114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0" name="Rectangle 60">
              <a:extLst>
                <a:ext uri="{FF2B5EF4-FFF2-40B4-BE49-F238E27FC236}">
                  <a16:creationId xmlns:a16="http://schemas.microsoft.com/office/drawing/2014/main" id="{2D6FDAAD-855F-4E5B-89E1-798A5C9DFFA2}"/>
                </a:ext>
              </a:extLst>
            </p:cNvPr>
            <p:cNvSpPr/>
            <p:nvPr/>
          </p:nvSpPr>
          <p:spPr bwMode="auto">
            <a:xfrm>
              <a:off x="8414426" y="6072635"/>
              <a:ext cx="552039" cy="19679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Common</a:t>
              </a:r>
              <a:b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</a:b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Data Service</a:t>
              </a:r>
            </a:p>
          </p:txBody>
        </p:sp>
        <p:sp>
          <p:nvSpPr>
            <p:cNvPr id="41" name="Rectangle 61">
              <a:extLst>
                <a:ext uri="{FF2B5EF4-FFF2-40B4-BE49-F238E27FC236}">
                  <a16:creationId xmlns:a16="http://schemas.microsoft.com/office/drawing/2014/main" id="{67073566-AF9D-45CC-8646-D3B8F0C7C5F8}"/>
                </a:ext>
              </a:extLst>
            </p:cNvPr>
            <p:cNvSpPr/>
            <p:nvPr/>
          </p:nvSpPr>
          <p:spPr bwMode="auto">
            <a:xfrm>
              <a:off x="2900270" y="6083906"/>
              <a:ext cx="552039" cy="4456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Data</a:t>
              </a:r>
              <a:b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</a:b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connectors</a:t>
              </a:r>
            </a:p>
          </p:txBody>
        </p:sp>
        <p:pic>
          <p:nvPicPr>
            <p:cNvPr id="42" name="Graphic 63">
              <a:extLst>
                <a:ext uri="{FF2B5EF4-FFF2-40B4-BE49-F238E27FC236}">
                  <a16:creationId xmlns:a16="http://schemas.microsoft.com/office/drawing/2014/main" id="{BBC6A11C-C085-416E-82E9-1F21EF151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310760" y="5316505"/>
              <a:ext cx="655705" cy="655705"/>
            </a:xfrm>
            <a:prstGeom prst="rect">
              <a:avLst/>
            </a:prstGeom>
          </p:spPr>
        </p:pic>
        <p:cxnSp>
          <p:nvCxnSpPr>
            <p:cNvPr id="43" name="Straight Connector 64">
              <a:extLst>
                <a:ext uri="{FF2B5EF4-FFF2-40B4-BE49-F238E27FC236}">
                  <a16:creationId xmlns:a16="http://schemas.microsoft.com/office/drawing/2014/main" id="{CFBAB3DE-C681-4B1E-BCA8-9309A6DCA164}"/>
                </a:ext>
              </a:extLst>
            </p:cNvPr>
            <p:cNvCxnSpPr>
              <a:cxnSpLocks/>
            </p:cNvCxnSpPr>
            <p:nvPr/>
          </p:nvCxnSpPr>
          <p:spPr>
            <a:xfrm>
              <a:off x="4990277" y="4859168"/>
              <a:ext cx="0" cy="329848"/>
            </a:xfrm>
            <a:prstGeom prst="line">
              <a:avLst/>
            </a:prstGeom>
            <a:noFill/>
            <a:ln w="15875" cap="flat" cmpd="sng" algn="ctr">
              <a:solidFill>
                <a:srgbClr val="3C3C41">
                  <a:lumMod val="50000"/>
                  <a:lumOff val="50000"/>
                </a:srgbClr>
              </a:solidFill>
              <a:prstDash val="solid"/>
              <a:miter lim="800000"/>
              <a:headEnd type="none" w="lg" len="med"/>
              <a:tailEnd type="none" w="lg" len="med"/>
            </a:ln>
            <a:effectLst/>
          </p:spPr>
        </p:cxnSp>
        <p:sp>
          <p:nvSpPr>
            <p:cNvPr id="44" name="plug" title="Icon of a power plug showing an A to B connection">
              <a:extLst>
                <a:ext uri="{FF2B5EF4-FFF2-40B4-BE49-F238E27FC236}">
                  <a16:creationId xmlns:a16="http://schemas.microsoft.com/office/drawing/2014/main" id="{5BE72DAF-52AA-401A-8D4C-EEA8EF31CFA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12543" y="5266130"/>
              <a:ext cx="615483" cy="583406"/>
            </a:xfrm>
            <a:custGeom>
              <a:avLst/>
              <a:gdLst>
                <a:gd name="T0" fmla="*/ 169 w 346"/>
                <a:gd name="T1" fmla="*/ 90 h 328"/>
                <a:gd name="T2" fmla="*/ 199 w 346"/>
                <a:gd name="T3" fmla="*/ 61 h 328"/>
                <a:gd name="T4" fmla="*/ 279 w 346"/>
                <a:gd name="T5" fmla="*/ 63 h 328"/>
                <a:gd name="T6" fmla="*/ 279 w 346"/>
                <a:gd name="T7" fmla="*/ 63 h 328"/>
                <a:gd name="T8" fmla="*/ 277 w 346"/>
                <a:gd name="T9" fmla="*/ 143 h 328"/>
                <a:gd name="T10" fmla="*/ 247 w 346"/>
                <a:gd name="T11" fmla="*/ 172 h 328"/>
                <a:gd name="T12" fmla="*/ 169 w 346"/>
                <a:gd name="T13" fmla="*/ 90 h 328"/>
                <a:gd name="T14" fmla="*/ 279 w 346"/>
                <a:gd name="T15" fmla="*/ 63 h 328"/>
                <a:gd name="T16" fmla="*/ 346 w 346"/>
                <a:gd name="T17" fmla="*/ 0 h 328"/>
                <a:gd name="T18" fmla="*/ 99 w 346"/>
                <a:gd name="T19" fmla="*/ 156 h 328"/>
                <a:gd name="T20" fmla="*/ 69 w 346"/>
                <a:gd name="T21" fmla="*/ 185 h 328"/>
                <a:gd name="T22" fmla="*/ 67 w 346"/>
                <a:gd name="T23" fmla="*/ 265 h 328"/>
                <a:gd name="T24" fmla="*/ 67 w 346"/>
                <a:gd name="T25" fmla="*/ 265 h 328"/>
                <a:gd name="T26" fmla="*/ 147 w 346"/>
                <a:gd name="T27" fmla="*/ 267 h 328"/>
                <a:gd name="T28" fmla="*/ 177 w 346"/>
                <a:gd name="T29" fmla="*/ 238 h 328"/>
                <a:gd name="T30" fmla="*/ 99 w 346"/>
                <a:gd name="T31" fmla="*/ 156 h 328"/>
                <a:gd name="T32" fmla="*/ 67 w 346"/>
                <a:gd name="T33" fmla="*/ 265 h 328"/>
                <a:gd name="T34" fmla="*/ 0 w 346"/>
                <a:gd name="T35" fmla="*/ 328 h 328"/>
                <a:gd name="T36" fmla="*/ 157 w 346"/>
                <a:gd name="T37" fmla="*/ 143 h 328"/>
                <a:gd name="T38" fmla="*/ 120 w 346"/>
                <a:gd name="T39" fmla="*/ 178 h 328"/>
                <a:gd name="T40" fmla="*/ 193 w 346"/>
                <a:gd name="T41" fmla="*/ 181 h 328"/>
                <a:gd name="T42" fmla="*/ 156 w 346"/>
                <a:gd name="T43" fmla="*/ 21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6" h="328">
                  <a:moveTo>
                    <a:pt x="169" y="90"/>
                  </a:moveTo>
                  <a:cubicBezTo>
                    <a:pt x="199" y="61"/>
                    <a:pt x="199" y="61"/>
                    <a:pt x="199" y="61"/>
                  </a:cubicBezTo>
                  <a:cubicBezTo>
                    <a:pt x="222" y="40"/>
                    <a:pt x="258" y="41"/>
                    <a:pt x="279" y="63"/>
                  </a:cubicBezTo>
                  <a:cubicBezTo>
                    <a:pt x="279" y="63"/>
                    <a:pt x="279" y="63"/>
                    <a:pt x="279" y="63"/>
                  </a:cubicBezTo>
                  <a:cubicBezTo>
                    <a:pt x="300" y="86"/>
                    <a:pt x="300" y="122"/>
                    <a:pt x="277" y="143"/>
                  </a:cubicBezTo>
                  <a:cubicBezTo>
                    <a:pt x="247" y="172"/>
                    <a:pt x="247" y="172"/>
                    <a:pt x="247" y="172"/>
                  </a:cubicBezTo>
                  <a:lnTo>
                    <a:pt x="169" y="90"/>
                  </a:lnTo>
                  <a:close/>
                  <a:moveTo>
                    <a:pt x="279" y="63"/>
                  </a:moveTo>
                  <a:cubicBezTo>
                    <a:pt x="346" y="0"/>
                    <a:pt x="346" y="0"/>
                    <a:pt x="346" y="0"/>
                  </a:cubicBezTo>
                  <a:moveTo>
                    <a:pt x="99" y="156"/>
                  </a:moveTo>
                  <a:cubicBezTo>
                    <a:pt x="69" y="185"/>
                    <a:pt x="69" y="185"/>
                    <a:pt x="69" y="185"/>
                  </a:cubicBezTo>
                  <a:cubicBezTo>
                    <a:pt x="46" y="206"/>
                    <a:pt x="46" y="242"/>
                    <a:pt x="67" y="265"/>
                  </a:cubicBezTo>
                  <a:cubicBezTo>
                    <a:pt x="67" y="265"/>
                    <a:pt x="67" y="265"/>
                    <a:pt x="67" y="265"/>
                  </a:cubicBezTo>
                  <a:cubicBezTo>
                    <a:pt x="88" y="287"/>
                    <a:pt x="124" y="288"/>
                    <a:pt x="147" y="267"/>
                  </a:cubicBezTo>
                  <a:cubicBezTo>
                    <a:pt x="177" y="238"/>
                    <a:pt x="177" y="238"/>
                    <a:pt x="177" y="238"/>
                  </a:cubicBezTo>
                  <a:lnTo>
                    <a:pt x="99" y="156"/>
                  </a:lnTo>
                  <a:close/>
                  <a:moveTo>
                    <a:pt x="67" y="265"/>
                  </a:moveTo>
                  <a:cubicBezTo>
                    <a:pt x="0" y="328"/>
                    <a:pt x="0" y="328"/>
                    <a:pt x="0" y="328"/>
                  </a:cubicBezTo>
                  <a:moveTo>
                    <a:pt x="157" y="143"/>
                  </a:moveTo>
                  <a:cubicBezTo>
                    <a:pt x="120" y="178"/>
                    <a:pt x="120" y="178"/>
                    <a:pt x="120" y="178"/>
                  </a:cubicBezTo>
                  <a:moveTo>
                    <a:pt x="193" y="181"/>
                  </a:moveTo>
                  <a:cubicBezTo>
                    <a:pt x="156" y="216"/>
                    <a:pt x="156" y="216"/>
                    <a:pt x="156" y="216"/>
                  </a:cubicBezTo>
                </a:path>
              </a:pathLst>
            </a:custGeom>
            <a:noFill/>
            <a:ln w="19050" cap="flat" cmpd="sng" algn="ctr">
              <a:solidFill>
                <a:srgbClr val="3C3C41">
                  <a:lumMod val="50000"/>
                </a:srgbClr>
              </a:solidFill>
              <a:prstDash val="solid"/>
              <a:headEnd/>
              <a:tailEnd/>
            </a:ln>
            <a:effec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>
              <a:defPPr>
                <a:defRPr lang="en-GB"/>
              </a:defPPr>
              <a:lvl1pPr algn="ctr" rtl="0" fontAlgn="base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39725" algn="ctr" rtl="0" fontAlgn="base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79449" algn="ctr" rtl="0" fontAlgn="base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19174" algn="ctr" rtl="0" fontAlgn="base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58898" algn="ctr" rtl="0" fontAlgn="base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98623" algn="l" defTabSz="1079449" rtl="0" eaLnBrk="1" latinLnBrk="0" hangingPunct="1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38348" algn="l" defTabSz="1079449" rtl="0" eaLnBrk="1" latinLnBrk="0" hangingPunct="1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8072" algn="l" defTabSz="1079449" rtl="0" eaLnBrk="1" latinLnBrk="0" hangingPunct="1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17797" algn="l" defTabSz="1079449" rtl="0" eaLnBrk="1" latinLnBrk="0" hangingPunct="1">
                <a:defRPr sz="1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049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45" name="Graphic 66">
              <a:extLst>
                <a:ext uri="{FF2B5EF4-FFF2-40B4-BE49-F238E27FC236}">
                  <a16:creationId xmlns:a16="http://schemas.microsoft.com/office/drawing/2014/main" id="{6FAE364B-3B2A-4090-AEDF-B02559A60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348964" y="5266130"/>
              <a:ext cx="700873" cy="719646"/>
            </a:xfrm>
            <a:prstGeom prst="rect">
              <a:avLst/>
            </a:prstGeom>
          </p:spPr>
        </p:pic>
        <p:grpSp>
          <p:nvGrpSpPr>
            <p:cNvPr id="46" name="Group 67">
              <a:extLst>
                <a:ext uri="{FF2B5EF4-FFF2-40B4-BE49-F238E27FC236}">
                  <a16:creationId xmlns:a16="http://schemas.microsoft.com/office/drawing/2014/main" id="{00071769-050F-4FC9-89BB-B0DB2E7B927C}"/>
                </a:ext>
              </a:extLst>
            </p:cNvPr>
            <p:cNvGrpSpPr/>
            <p:nvPr/>
          </p:nvGrpSpPr>
          <p:grpSpPr>
            <a:xfrm>
              <a:off x="6559575" y="4854646"/>
              <a:ext cx="552039" cy="1542599"/>
              <a:chOff x="5784065" y="4859576"/>
              <a:chExt cx="552196" cy="1543038"/>
            </a:xfrm>
          </p:grpSpPr>
          <p:sp>
            <p:nvSpPr>
              <p:cNvPr id="53" name="Rectangle 74">
                <a:extLst>
                  <a:ext uri="{FF2B5EF4-FFF2-40B4-BE49-F238E27FC236}">
                    <a16:creationId xmlns:a16="http://schemas.microsoft.com/office/drawing/2014/main" id="{B3CA6999-CACC-4EB7-9F96-FD26B30D91BD}"/>
                  </a:ext>
                </a:extLst>
              </p:cNvPr>
              <p:cNvSpPr/>
              <p:nvPr/>
            </p:nvSpPr>
            <p:spPr bwMode="auto">
              <a:xfrm>
                <a:off x="5784065" y="6205764"/>
                <a:ext cx="552196" cy="19685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none" lIns="0" tIns="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114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4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>
                    <a:ln>
                      <a:noFill/>
                    </a:ln>
                    <a:solidFill>
                      <a:srgbClr val="1A1A1A"/>
                    </a:solidFill>
                    <a:effectLst/>
                    <a:uLnTx/>
                    <a:uFillTx/>
                    <a:latin typeface="Segoe UI"/>
                    <a:ea typeface="+mn-ea"/>
                    <a:cs typeface="Segoe UI" pitchFamily="34" charset="0"/>
                  </a:rPr>
                  <a:t>AI Builder</a:t>
                </a:r>
              </a:p>
            </p:txBody>
          </p:sp>
          <p:cxnSp>
            <p:nvCxnSpPr>
              <p:cNvPr id="54" name="Straight Connector 75">
                <a:extLst>
                  <a:ext uri="{FF2B5EF4-FFF2-40B4-BE49-F238E27FC236}">
                    <a16:creationId xmlns:a16="http://schemas.microsoft.com/office/drawing/2014/main" id="{704531D6-D048-48AB-968A-972F63C57A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0623" y="4859576"/>
                <a:ext cx="0" cy="329941"/>
              </a:xfrm>
              <a:prstGeom prst="line">
                <a:avLst/>
              </a:prstGeom>
              <a:noFill/>
              <a:ln w="15875" cap="flat" cmpd="sng" algn="ctr">
                <a:solidFill>
                  <a:srgbClr val="3C3C41">
                    <a:lumMod val="50000"/>
                    <a:lumOff val="50000"/>
                  </a:srgbClr>
                </a:solidFill>
                <a:prstDash val="solid"/>
                <a:miter lim="800000"/>
                <a:headEnd type="none" w="lg" len="med"/>
                <a:tailEnd type="none" w="lg" len="med"/>
              </a:ln>
              <a:effectLst/>
            </p:spPr>
          </p:cxnSp>
        </p:grpSp>
        <p:grpSp>
          <p:nvGrpSpPr>
            <p:cNvPr id="47" name="Group 68">
              <a:extLst>
                <a:ext uri="{FF2B5EF4-FFF2-40B4-BE49-F238E27FC236}">
                  <a16:creationId xmlns:a16="http://schemas.microsoft.com/office/drawing/2014/main" id="{DB30F8B4-0C48-45CB-AC02-3C9479C927FC}"/>
                </a:ext>
              </a:extLst>
            </p:cNvPr>
            <p:cNvGrpSpPr/>
            <p:nvPr/>
          </p:nvGrpSpPr>
          <p:grpSpPr>
            <a:xfrm>
              <a:off x="4729818" y="5374138"/>
              <a:ext cx="475266" cy="454817"/>
              <a:chOff x="4646698" y="5316505"/>
              <a:chExt cx="766815" cy="803205"/>
            </a:xfrm>
          </p:grpSpPr>
          <p:sp>
            <p:nvSpPr>
              <p:cNvPr id="49" name="Oval 70">
                <a:extLst>
                  <a:ext uri="{FF2B5EF4-FFF2-40B4-BE49-F238E27FC236}">
                    <a16:creationId xmlns:a16="http://schemas.microsoft.com/office/drawing/2014/main" id="{4A1214AC-ACEE-4EAD-929F-2B0BE1C0E50B}"/>
                  </a:ext>
                </a:extLst>
              </p:cNvPr>
              <p:cNvSpPr/>
              <p:nvPr/>
            </p:nvSpPr>
            <p:spPr bwMode="auto">
              <a:xfrm>
                <a:off x="4646698" y="5316505"/>
                <a:ext cx="766815" cy="803205"/>
              </a:xfrm>
              <a:prstGeom prst="ellipse">
                <a:avLst/>
              </a:prstGeom>
              <a:noFill/>
              <a:ln w="19050" cap="flat" cmpd="sng" algn="ctr">
                <a:solidFill>
                  <a:srgbClr val="3C3C41">
                    <a:lumMod val="5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0" name="Oval 71">
                <a:extLst>
                  <a:ext uri="{FF2B5EF4-FFF2-40B4-BE49-F238E27FC236}">
                    <a16:creationId xmlns:a16="http://schemas.microsoft.com/office/drawing/2014/main" id="{38CB2BC9-00A9-4C5E-954D-23DE81B46616}"/>
                  </a:ext>
                </a:extLst>
              </p:cNvPr>
              <p:cNvSpPr/>
              <p:nvPr/>
            </p:nvSpPr>
            <p:spPr bwMode="auto">
              <a:xfrm>
                <a:off x="4835540" y="5316505"/>
                <a:ext cx="389129" cy="803205"/>
              </a:xfrm>
              <a:prstGeom prst="ellipse">
                <a:avLst/>
              </a:prstGeom>
              <a:noFill/>
              <a:ln w="19050" cap="flat" cmpd="sng" algn="ctr">
                <a:solidFill>
                  <a:srgbClr val="3C3C41">
                    <a:lumMod val="5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51" name="Straight Connector 72">
                <a:extLst>
                  <a:ext uri="{FF2B5EF4-FFF2-40B4-BE49-F238E27FC236}">
                    <a16:creationId xmlns:a16="http://schemas.microsoft.com/office/drawing/2014/main" id="{A83234D1-67F5-4A4A-ADB1-E12E07E862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5464" y="5581237"/>
                <a:ext cx="706667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3C3C41">
                    <a:lumMod val="50000"/>
                  </a:srgbClr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52" name="Straight Connector 73">
                <a:extLst>
                  <a:ext uri="{FF2B5EF4-FFF2-40B4-BE49-F238E27FC236}">
                    <a16:creationId xmlns:a16="http://schemas.microsoft.com/office/drawing/2014/main" id="{E7D2C44F-BAFA-4C6C-8370-27FDB7DB47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5464" y="5860035"/>
                <a:ext cx="731519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3C3C41">
                    <a:lumMod val="50000"/>
                  </a:srgbClr>
                </a:solidFill>
                <a:prstDash val="solid"/>
                <a:headEnd type="none"/>
                <a:tailEnd type="none"/>
              </a:ln>
              <a:effectLst/>
            </p:spPr>
          </p:cxnSp>
        </p:grpSp>
        <p:sp>
          <p:nvSpPr>
            <p:cNvPr id="48" name="Rectangle 69">
              <a:extLst>
                <a:ext uri="{FF2B5EF4-FFF2-40B4-BE49-F238E27FC236}">
                  <a16:creationId xmlns:a16="http://schemas.microsoft.com/office/drawing/2014/main" id="{9D245F75-A6AB-4A1F-AC48-1D19BA7E32F0}"/>
                </a:ext>
              </a:extLst>
            </p:cNvPr>
            <p:cNvSpPr/>
            <p:nvPr/>
          </p:nvSpPr>
          <p:spPr bwMode="auto">
            <a:xfrm>
              <a:off x="4704724" y="6190915"/>
              <a:ext cx="552039" cy="4456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Portals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925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>
            <a:extLst>
              <a:ext uri="{FF2B5EF4-FFF2-40B4-BE49-F238E27FC236}">
                <a16:creationId xmlns:a16="http://schemas.microsoft.com/office/drawing/2014/main" id="{858E4921-6965-4791-A4A7-C0217D99AB5E}"/>
              </a:ext>
            </a:extLst>
          </p:cNvPr>
          <p:cNvSpPr>
            <a:spLocks noGrp="1"/>
          </p:cNvSpPr>
          <p:nvPr/>
        </p:nvSpPr>
        <p:spPr>
          <a:xfrm>
            <a:off x="1042142" y="1108370"/>
            <a:ext cx="10260547" cy="371457"/>
          </a:xfrm>
          <a:prstGeom prst="rect">
            <a:avLst/>
          </a:prstGeom>
        </p:spPr>
        <p:txBody>
          <a:bodyPr vert="horz" lIns="182880" tIns="45720" rIns="91440" bIns="45720" rtlCol="0" anchor="ctr">
            <a:noAutofit/>
          </a:bodyPr>
          <a:lstStyle>
            <a:lvl1pPr algn="l" defTabSz="91418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0" kern="1200" cap="none" spc="-100" baseline="0" dirty="0">
                <a:ln w="3175"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200" dirty="0">
                <a:solidFill>
                  <a:srgbClr val="5C005C"/>
                </a:solidFill>
              </a:rPr>
              <a:t>PowerApps</a:t>
            </a:r>
            <a:r>
              <a:rPr lang="en-US" sz="3200" dirty="0"/>
              <a:t>: </a:t>
            </a:r>
            <a:r>
              <a:rPr lang="en-US" sz="3200" dirty="0" err="1"/>
              <a:t>Plataforma</a:t>
            </a:r>
            <a:r>
              <a:rPr lang="en-US" sz="3200" dirty="0"/>
              <a:t> low-code para </a:t>
            </a:r>
            <a:r>
              <a:rPr lang="en-US" sz="3200" dirty="0" err="1"/>
              <a:t>crear</a:t>
            </a:r>
            <a:r>
              <a:rPr lang="en-US" sz="3200" dirty="0"/>
              <a:t> </a:t>
            </a:r>
            <a:r>
              <a:rPr lang="en-US" sz="3200" dirty="0" err="1"/>
              <a:t>aplicaciones</a:t>
            </a:r>
            <a:r>
              <a:rPr lang="en-US" sz="3200" dirty="0"/>
              <a:t> de </a:t>
            </a:r>
            <a:r>
              <a:rPr lang="en-US" sz="3200" dirty="0" err="1"/>
              <a:t>Negocio</a:t>
            </a:r>
            <a:endParaRPr lang="en-US" sz="3200" dirty="0"/>
          </a:p>
        </p:txBody>
      </p:sp>
      <p:grpSp>
        <p:nvGrpSpPr>
          <p:cNvPr id="5" name="Group 49">
            <a:extLst>
              <a:ext uri="{FF2B5EF4-FFF2-40B4-BE49-F238E27FC236}">
                <a16:creationId xmlns:a16="http://schemas.microsoft.com/office/drawing/2014/main" id="{AB133A29-3375-4D8D-8EDE-6C4A45516A37}"/>
              </a:ext>
            </a:extLst>
          </p:cNvPr>
          <p:cNvGrpSpPr/>
          <p:nvPr/>
        </p:nvGrpSpPr>
        <p:grpSpPr>
          <a:xfrm>
            <a:off x="6172416" y="2828966"/>
            <a:ext cx="5260219" cy="3162413"/>
            <a:chOff x="6282812" y="1187621"/>
            <a:chExt cx="5235271" cy="4716478"/>
          </a:xfrm>
        </p:grpSpPr>
        <p:pic>
          <p:nvPicPr>
            <p:cNvPr id="39" name="Picture 25" descr="A picture containing electronics, display, monitor, screenshot&#10;&#10;Description generated with high confidence">
              <a:extLst>
                <a:ext uri="{FF2B5EF4-FFF2-40B4-BE49-F238E27FC236}">
                  <a16:creationId xmlns:a16="http://schemas.microsoft.com/office/drawing/2014/main" id="{0F06CA0C-3D34-47F0-8F00-9DF6D2FE5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2812" y="1187621"/>
              <a:ext cx="5235271" cy="4716478"/>
            </a:xfrm>
            <a:prstGeom prst="rect">
              <a:avLst/>
            </a:prstGeom>
          </p:spPr>
        </p:pic>
        <p:pic>
          <p:nvPicPr>
            <p:cNvPr id="40" name="Picture 8">
              <a:extLst>
                <a:ext uri="{FF2B5EF4-FFF2-40B4-BE49-F238E27FC236}">
                  <a16:creationId xmlns:a16="http://schemas.microsoft.com/office/drawing/2014/main" id="{9F45DB25-CC48-42C8-BCFC-9AC958DF6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18244" y="1569595"/>
              <a:ext cx="4773277" cy="3109913"/>
            </a:xfrm>
            <a:prstGeom prst="rect">
              <a:avLst/>
            </a:prstGeom>
          </p:spPr>
        </p:pic>
      </p:grpSp>
      <p:grpSp>
        <p:nvGrpSpPr>
          <p:cNvPr id="6" name="Group 48">
            <a:extLst>
              <a:ext uri="{FF2B5EF4-FFF2-40B4-BE49-F238E27FC236}">
                <a16:creationId xmlns:a16="http://schemas.microsoft.com/office/drawing/2014/main" id="{A910BA2B-CB56-4C46-BA43-285D997A68C8}"/>
              </a:ext>
            </a:extLst>
          </p:cNvPr>
          <p:cNvGrpSpPr/>
          <p:nvPr/>
        </p:nvGrpSpPr>
        <p:grpSpPr>
          <a:xfrm>
            <a:off x="10491938" y="4731306"/>
            <a:ext cx="1385315" cy="1706441"/>
            <a:chOff x="10391008" y="3503446"/>
            <a:chExt cx="1621951" cy="3133651"/>
          </a:xfrm>
        </p:grpSpPr>
        <p:grpSp>
          <p:nvGrpSpPr>
            <p:cNvPr id="33" name="Group 43">
              <a:extLst>
                <a:ext uri="{FF2B5EF4-FFF2-40B4-BE49-F238E27FC236}">
                  <a16:creationId xmlns:a16="http://schemas.microsoft.com/office/drawing/2014/main" id="{6D24BB37-9F68-454A-8D73-86CA5177CEE4}"/>
                </a:ext>
              </a:extLst>
            </p:cNvPr>
            <p:cNvGrpSpPr/>
            <p:nvPr/>
          </p:nvGrpSpPr>
          <p:grpSpPr>
            <a:xfrm>
              <a:off x="10391008" y="3503446"/>
              <a:ext cx="1621951" cy="3133651"/>
              <a:chOff x="5370509" y="3653852"/>
              <a:chExt cx="1621951" cy="3133651"/>
            </a:xfrm>
          </p:grpSpPr>
          <p:grpSp>
            <p:nvGrpSpPr>
              <p:cNvPr id="35" name="Group 44">
                <a:extLst>
                  <a:ext uri="{FF2B5EF4-FFF2-40B4-BE49-F238E27FC236}">
                    <a16:creationId xmlns:a16="http://schemas.microsoft.com/office/drawing/2014/main" id="{197970F6-58C4-482D-A523-AC4BAC63A669}"/>
                  </a:ext>
                </a:extLst>
              </p:cNvPr>
              <p:cNvGrpSpPr/>
              <p:nvPr/>
            </p:nvGrpSpPr>
            <p:grpSpPr>
              <a:xfrm>
                <a:off x="5370509" y="3653852"/>
                <a:ext cx="1621951" cy="3133651"/>
                <a:chOff x="1413562" y="1294774"/>
                <a:chExt cx="2712341" cy="5298653"/>
              </a:xfrm>
            </p:grpSpPr>
            <p:pic>
              <p:nvPicPr>
                <p:cNvPr id="37" name="Picture 46" descr="A close up of a piece of paper&#10;&#10;Description generated with high confidence">
                  <a:extLst>
                    <a:ext uri="{FF2B5EF4-FFF2-40B4-BE49-F238E27FC236}">
                      <a16:creationId xmlns:a16="http://schemas.microsoft.com/office/drawing/2014/main" id="{04D6DD34-5352-43DE-9E62-EC37A446A9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704062" y="2087524"/>
                  <a:ext cx="2118732" cy="3766921"/>
                </a:xfrm>
                <a:prstGeom prst="rect">
                  <a:avLst/>
                </a:prstGeom>
              </p:spPr>
            </p:pic>
            <p:pic>
              <p:nvPicPr>
                <p:cNvPr id="38" name="Picture 47">
                  <a:extLst>
                    <a:ext uri="{FF2B5EF4-FFF2-40B4-BE49-F238E27FC236}">
                      <a16:creationId xmlns:a16="http://schemas.microsoft.com/office/drawing/2014/main" id="{4DC3132B-0330-4CDC-90F1-11BBAD5B19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13562" y="1294774"/>
                  <a:ext cx="2712341" cy="5298653"/>
                </a:xfrm>
                <a:prstGeom prst="rect">
                  <a:avLst/>
                </a:prstGeom>
              </p:spPr>
            </p:pic>
          </p:grpSp>
          <p:pic>
            <p:nvPicPr>
              <p:cNvPr id="36" name="Picture 45">
                <a:extLst>
                  <a:ext uri="{FF2B5EF4-FFF2-40B4-BE49-F238E27FC236}">
                    <a16:creationId xmlns:a16="http://schemas.microsoft.com/office/drawing/2014/main" id="{8C748510-0BA9-4537-832A-BB16652153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67282" y="4133501"/>
                <a:ext cx="1215149" cy="2163470"/>
              </a:xfrm>
              <a:prstGeom prst="rect">
                <a:avLst/>
              </a:prstGeom>
            </p:spPr>
          </p:pic>
        </p:grpSp>
        <p:pic>
          <p:nvPicPr>
            <p:cNvPr id="34" name="Picture 11">
              <a:extLst>
                <a:ext uri="{FF2B5EF4-FFF2-40B4-BE49-F238E27FC236}">
                  <a16:creationId xmlns:a16="http://schemas.microsoft.com/office/drawing/2014/main" id="{7269B5F3-10E4-4680-BEB1-BE5570CB9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06460" y="3982831"/>
              <a:ext cx="1189386" cy="1711354"/>
            </a:xfrm>
            <a:prstGeom prst="rect">
              <a:avLst/>
            </a:prstGeom>
          </p:spPr>
        </p:pic>
      </p:grpSp>
      <p:sp>
        <p:nvSpPr>
          <p:cNvPr id="7" name="TextBox 37">
            <a:extLst>
              <a:ext uri="{FF2B5EF4-FFF2-40B4-BE49-F238E27FC236}">
                <a16:creationId xmlns:a16="http://schemas.microsoft.com/office/drawing/2014/main" id="{A0725C09-0308-4292-9444-3B2425D54B8A}"/>
              </a:ext>
            </a:extLst>
          </p:cNvPr>
          <p:cNvSpPr txBox="1"/>
          <p:nvPr/>
        </p:nvSpPr>
        <p:spPr>
          <a:xfrm>
            <a:off x="999171" y="5860638"/>
            <a:ext cx="3891714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Plataforma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extensible (Custom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conectors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, Azure, PCF..)</a:t>
            </a:r>
          </a:p>
        </p:txBody>
      </p:sp>
      <p:sp>
        <p:nvSpPr>
          <p:cNvPr id="8" name="Freeform 96" title="Icon of a gear with a wrench">
            <a:extLst>
              <a:ext uri="{FF2B5EF4-FFF2-40B4-BE49-F238E27FC236}">
                <a16:creationId xmlns:a16="http://schemas.microsoft.com/office/drawing/2014/main" id="{02FB638C-6F97-4CB3-B9BC-31B1E44D00D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24415" y="5977261"/>
            <a:ext cx="420012" cy="386730"/>
          </a:xfrm>
          <a:custGeom>
            <a:avLst/>
            <a:gdLst>
              <a:gd name="T0" fmla="*/ 224 w 356"/>
              <a:gd name="T1" fmla="*/ 273 h 328"/>
              <a:gd name="T2" fmla="*/ 181 w 356"/>
              <a:gd name="T3" fmla="*/ 295 h 328"/>
              <a:gd name="T4" fmla="*/ 181 w 356"/>
              <a:gd name="T5" fmla="*/ 328 h 328"/>
              <a:gd name="T6" fmla="*/ 121 w 356"/>
              <a:gd name="T7" fmla="*/ 328 h 328"/>
              <a:gd name="T8" fmla="*/ 121 w 356"/>
              <a:gd name="T9" fmla="*/ 291 h 328"/>
              <a:gd name="T10" fmla="*/ 57 w 356"/>
              <a:gd name="T11" fmla="*/ 254 h 328"/>
              <a:gd name="T12" fmla="*/ 28 w 356"/>
              <a:gd name="T13" fmla="*/ 269 h 328"/>
              <a:gd name="T14" fmla="*/ 0 w 356"/>
              <a:gd name="T15" fmla="*/ 214 h 328"/>
              <a:gd name="T16" fmla="*/ 28 w 356"/>
              <a:gd name="T17" fmla="*/ 199 h 328"/>
              <a:gd name="T18" fmla="*/ 21 w 356"/>
              <a:gd name="T19" fmla="*/ 162 h 328"/>
              <a:gd name="T20" fmla="*/ 28 w 356"/>
              <a:gd name="T21" fmla="*/ 125 h 328"/>
              <a:gd name="T22" fmla="*/ 0 w 356"/>
              <a:gd name="T23" fmla="*/ 111 h 328"/>
              <a:gd name="T24" fmla="*/ 28 w 356"/>
              <a:gd name="T25" fmla="*/ 55 h 328"/>
              <a:gd name="T26" fmla="*/ 57 w 356"/>
              <a:gd name="T27" fmla="*/ 70 h 328"/>
              <a:gd name="T28" fmla="*/ 121 w 356"/>
              <a:gd name="T29" fmla="*/ 33 h 328"/>
              <a:gd name="T30" fmla="*/ 121 w 356"/>
              <a:gd name="T31" fmla="*/ 0 h 328"/>
              <a:gd name="T32" fmla="*/ 181 w 356"/>
              <a:gd name="T33" fmla="*/ 0 h 328"/>
              <a:gd name="T34" fmla="*/ 181 w 356"/>
              <a:gd name="T35" fmla="*/ 30 h 328"/>
              <a:gd name="T36" fmla="*/ 249 w 356"/>
              <a:gd name="T37" fmla="*/ 70 h 328"/>
              <a:gd name="T38" fmla="*/ 274 w 356"/>
              <a:gd name="T39" fmla="*/ 55 h 328"/>
              <a:gd name="T40" fmla="*/ 306 w 356"/>
              <a:gd name="T41" fmla="*/ 111 h 328"/>
              <a:gd name="T42" fmla="*/ 277 w 356"/>
              <a:gd name="T43" fmla="*/ 125 h 328"/>
              <a:gd name="T44" fmla="*/ 282 w 356"/>
              <a:gd name="T45" fmla="*/ 162 h 328"/>
              <a:gd name="T46" fmla="*/ 279 w 356"/>
              <a:gd name="T47" fmla="*/ 188 h 328"/>
              <a:gd name="T48" fmla="*/ 186 w 356"/>
              <a:gd name="T49" fmla="*/ 100 h 328"/>
              <a:gd name="T50" fmla="*/ 150 w 356"/>
              <a:gd name="T51" fmla="*/ 89 h 328"/>
              <a:gd name="T52" fmla="*/ 75 w 356"/>
              <a:gd name="T53" fmla="*/ 166 h 328"/>
              <a:gd name="T54" fmla="*/ 107 w 356"/>
              <a:gd name="T55" fmla="*/ 231 h 328"/>
              <a:gd name="T56" fmla="*/ 209 w 356"/>
              <a:gd name="T57" fmla="*/ 238 h 328"/>
              <a:gd name="T58" fmla="*/ 310 w 356"/>
              <a:gd name="T59" fmla="*/ 302 h 328"/>
              <a:gd name="T60" fmla="*/ 348 w 356"/>
              <a:gd name="T61" fmla="*/ 294 h 328"/>
              <a:gd name="T62" fmla="*/ 340 w 356"/>
              <a:gd name="T63" fmla="*/ 256 h 328"/>
              <a:gd name="T64" fmla="*/ 237 w 356"/>
              <a:gd name="T65" fmla="*/ 195 h 328"/>
              <a:gd name="T66" fmla="*/ 235 w 356"/>
              <a:gd name="T67" fmla="*/ 194 h 328"/>
              <a:gd name="T68" fmla="*/ 234 w 356"/>
              <a:gd name="T69" fmla="*/ 179 h 328"/>
              <a:gd name="T70" fmla="*/ 172 w 356"/>
              <a:gd name="T71" fmla="*/ 139 h 328"/>
              <a:gd name="T72" fmla="*/ 145 w 356"/>
              <a:gd name="T73" fmla="*/ 153 h 328"/>
              <a:gd name="T74" fmla="*/ 194 w 356"/>
              <a:gd name="T75" fmla="*/ 183 h 328"/>
              <a:gd name="T76" fmla="*/ 182 w 356"/>
              <a:gd name="T77" fmla="*/ 199 h 328"/>
              <a:gd name="T78" fmla="*/ 135 w 356"/>
              <a:gd name="T79" fmla="*/ 169 h 328"/>
              <a:gd name="T80" fmla="*/ 132 w 356"/>
              <a:gd name="T81" fmla="*/ 201 h 328"/>
              <a:gd name="T82" fmla="*/ 194 w 356"/>
              <a:gd name="T83" fmla="*/ 241 h 328"/>
              <a:gd name="T84" fmla="*/ 207 w 356"/>
              <a:gd name="T85" fmla="*/ 237 h 328"/>
              <a:gd name="T86" fmla="*/ 209 w 356"/>
              <a:gd name="T87" fmla="*/ 238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56" h="328">
                <a:moveTo>
                  <a:pt x="224" y="273"/>
                </a:moveTo>
                <a:cubicBezTo>
                  <a:pt x="213" y="284"/>
                  <a:pt x="195" y="291"/>
                  <a:pt x="181" y="295"/>
                </a:cubicBezTo>
                <a:cubicBezTo>
                  <a:pt x="181" y="295"/>
                  <a:pt x="181" y="295"/>
                  <a:pt x="181" y="328"/>
                </a:cubicBezTo>
                <a:cubicBezTo>
                  <a:pt x="181" y="328"/>
                  <a:pt x="181" y="328"/>
                  <a:pt x="121" y="328"/>
                </a:cubicBezTo>
                <a:cubicBezTo>
                  <a:pt x="121" y="328"/>
                  <a:pt x="121" y="328"/>
                  <a:pt x="121" y="291"/>
                </a:cubicBezTo>
                <a:cubicBezTo>
                  <a:pt x="96" y="287"/>
                  <a:pt x="75" y="273"/>
                  <a:pt x="57" y="254"/>
                </a:cubicBezTo>
                <a:cubicBezTo>
                  <a:pt x="57" y="254"/>
                  <a:pt x="57" y="254"/>
                  <a:pt x="28" y="269"/>
                </a:cubicBezTo>
                <a:cubicBezTo>
                  <a:pt x="28" y="269"/>
                  <a:pt x="28" y="269"/>
                  <a:pt x="0" y="214"/>
                </a:cubicBezTo>
                <a:cubicBezTo>
                  <a:pt x="0" y="214"/>
                  <a:pt x="0" y="214"/>
                  <a:pt x="28" y="199"/>
                </a:cubicBezTo>
                <a:cubicBezTo>
                  <a:pt x="25" y="188"/>
                  <a:pt x="21" y="177"/>
                  <a:pt x="21" y="162"/>
                </a:cubicBezTo>
                <a:cubicBezTo>
                  <a:pt x="21" y="151"/>
                  <a:pt x="25" y="136"/>
                  <a:pt x="28" y="125"/>
                </a:cubicBezTo>
                <a:cubicBezTo>
                  <a:pt x="28" y="125"/>
                  <a:pt x="28" y="125"/>
                  <a:pt x="0" y="111"/>
                </a:cubicBezTo>
                <a:cubicBezTo>
                  <a:pt x="0" y="111"/>
                  <a:pt x="0" y="111"/>
                  <a:pt x="28" y="55"/>
                </a:cubicBezTo>
                <a:cubicBezTo>
                  <a:pt x="28" y="55"/>
                  <a:pt x="28" y="55"/>
                  <a:pt x="57" y="70"/>
                </a:cubicBezTo>
                <a:cubicBezTo>
                  <a:pt x="75" y="52"/>
                  <a:pt x="96" y="37"/>
                  <a:pt x="121" y="33"/>
                </a:cubicBezTo>
                <a:cubicBezTo>
                  <a:pt x="121" y="33"/>
                  <a:pt x="121" y="33"/>
                  <a:pt x="121" y="0"/>
                </a:cubicBezTo>
                <a:cubicBezTo>
                  <a:pt x="121" y="0"/>
                  <a:pt x="121" y="0"/>
                  <a:pt x="181" y="0"/>
                </a:cubicBezTo>
                <a:cubicBezTo>
                  <a:pt x="181" y="0"/>
                  <a:pt x="181" y="0"/>
                  <a:pt x="181" y="30"/>
                </a:cubicBezTo>
                <a:cubicBezTo>
                  <a:pt x="206" y="37"/>
                  <a:pt x="231" y="52"/>
                  <a:pt x="249" y="70"/>
                </a:cubicBezTo>
                <a:cubicBezTo>
                  <a:pt x="249" y="70"/>
                  <a:pt x="249" y="70"/>
                  <a:pt x="274" y="55"/>
                </a:cubicBezTo>
                <a:cubicBezTo>
                  <a:pt x="274" y="55"/>
                  <a:pt x="274" y="55"/>
                  <a:pt x="306" y="111"/>
                </a:cubicBezTo>
                <a:cubicBezTo>
                  <a:pt x="306" y="111"/>
                  <a:pt x="306" y="111"/>
                  <a:pt x="277" y="125"/>
                </a:cubicBezTo>
                <a:cubicBezTo>
                  <a:pt x="281" y="136"/>
                  <a:pt x="282" y="150"/>
                  <a:pt x="282" y="162"/>
                </a:cubicBezTo>
                <a:cubicBezTo>
                  <a:pt x="282" y="169"/>
                  <a:pt x="282" y="178"/>
                  <a:pt x="279" y="188"/>
                </a:cubicBezTo>
                <a:moveTo>
                  <a:pt x="186" y="100"/>
                </a:moveTo>
                <a:cubicBezTo>
                  <a:pt x="176" y="93"/>
                  <a:pt x="165" y="89"/>
                  <a:pt x="150" y="89"/>
                </a:cubicBezTo>
                <a:cubicBezTo>
                  <a:pt x="107" y="89"/>
                  <a:pt x="75" y="126"/>
                  <a:pt x="75" y="166"/>
                </a:cubicBezTo>
                <a:cubicBezTo>
                  <a:pt x="75" y="195"/>
                  <a:pt x="85" y="217"/>
                  <a:pt x="107" y="231"/>
                </a:cubicBezTo>
                <a:moveTo>
                  <a:pt x="209" y="238"/>
                </a:moveTo>
                <a:cubicBezTo>
                  <a:pt x="310" y="302"/>
                  <a:pt x="310" y="302"/>
                  <a:pt x="310" y="302"/>
                </a:cubicBezTo>
                <a:cubicBezTo>
                  <a:pt x="323" y="310"/>
                  <a:pt x="340" y="307"/>
                  <a:pt x="348" y="294"/>
                </a:cubicBezTo>
                <a:cubicBezTo>
                  <a:pt x="356" y="282"/>
                  <a:pt x="353" y="265"/>
                  <a:pt x="340" y="256"/>
                </a:cubicBezTo>
                <a:cubicBezTo>
                  <a:pt x="237" y="195"/>
                  <a:pt x="237" y="195"/>
                  <a:pt x="237" y="195"/>
                </a:cubicBezTo>
                <a:cubicBezTo>
                  <a:pt x="235" y="194"/>
                  <a:pt x="235" y="194"/>
                  <a:pt x="235" y="194"/>
                </a:cubicBezTo>
                <a:cubicBezTo>
                  <a:pt x="236" y="189"/>
                  <a:pt x="235" y="184"/>
                  <a:pt x="234" y="179"/>
                </a:cubicBezTo>
                <a:cubicBezTo>
                  <a:pt x="228" y="151"/>
                  <a:pt x="200" y="132"/>
                  <a:pt x="172" y="139"/>
                </a:cubicBezTo>
                <a:cubicBezTo>
                  <a:pt x="162" y="141"/>
                  <a:pt x="152" y="146"/>
                  <a:pt x="145" y="153"/>
                </a:cubicBezTo>
                <a:cubicBezTo>
                  <a:pt x="194" y="183"/>
                  <a:pt x="194" y="183"/>
                  <a:pt x="194" y="183"/>
                </a:cubicBezTo>
                <a:cubicBezTo>
                  <a:pt x="182" y="199"/>
                  <a:pt x="182" y="199"/>
                  <a:pt x="182" y="199"/>
                </a:cubicBezTo>
                <a:cubicBezTo>
                  <a:pt x="135" y="169"/>
                  <a:pt x="135" y="169"/>
                  <a:pt x="135" y="169"/>
                </a:cubicBezTo>
                <a:cubicBezTo>
                  <a:pt x="131" y="179"/>
                  <a:pt x="129" y="190"/>
                  <a:pt x="132" y="201"/>
                </a:cubicBezTo>
                <a:cubicBezTo>
                  <a:pt x="138" y="229"/>
                  <a:pt x="165" y="247"/>
                  <a:pt x="194" y="241"/>
                </a:cubicBezTo>
                <a:cubicBezTo>
                  <a:pt x="198" y="240"/>
                  <a:pt x="203" y="239"/>
                  <a:pt x="207" y="237"/>
                </a:cubicBezTo>
                <a:lnTo>
                  <a:pt x="209" y="238"/>
                </a:lnTo>
                <a:close/>
              </a:path>
            </a:pathLst>
          </a:custGeom>
          <a:noFill/>
          <a:ln w="22225" cap="sq">
            <a:solidFill>
              <a:srgbClr val="5C005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extBox 35">
            <a:extLst>
              <a:ext uri="{FF2B5EF4-FFF2-40B4-BE49-F238E27FC236}">
                <a16:creationId xmlns:a16="http://schemas.microsoft.com/office/drawing/2014/main" id="{2C6FE1C2-E9DB-41DA-B084-78599E4C693A}"/>
              </a:ext>
            </a:extLst>
          </p:cNvPr>
          <p:cNvSpPr txBox="1"/>
          <p:nvPr/>
        </p:nvSpPr>
        <p:spPr>
          <a:xfrm>
            <a:off x="992805" y="2593600"/>
            <a:ext cx="5233647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as de 230+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conectores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y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desarrollar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conectores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personalizados</a:t>
            </a:r>
          </a:p>
        </p:txBody>
      </p:sp>
      <p:sp>
        <p:nvSpPr>
          <p:cNvPr id="10" name="Org_ECA6" title="Icon of three boxes in a bracket chart">
            <a:extLst>
              <a:ext uri="{FF2B5EF4-FFF2-40B4-BE49-F238E27FC236}">
                <a16:creationId xmlns:a16="http://schemas.microsoft.com/office/drawing/2014/main" id="{8C227389-1CFE-40BE-80D6-8DE7DD50AB8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57976" y="2746755"/>
            <a:ext cx="403203" cy="403400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22225" cap="sq">
            <a:solidFill>
              <a:srgbClr val="5C005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A23A77C2-6FEB-49F7-BD10-5A730FA9E86C}"/>
              </a:ext>
            </a:extLst>
          </p:cNvPr>
          <p:cNvSpPr txBox="1"/>
          <p:nvPr/>
        </p:nvSpPr>
        <p:spPr>
          <a:xfrm>
            <a:off x="970871" y="1717817"/>
            <a:ext cx="499993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Crear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aplicaciones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de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negocio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mediante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una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plataforma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low-code / no-code</a:t>
            </a:r>
          </a:p>
        </p:txBody>
      </p:sp>
      <p:sp>
        <p:nvSpPr>
          <p:cNvPr id="12" name="Touchscreen" title="Icon of a closed hand with one finger touching a screen">
            <a:extLst>
              <a:ext uri="{FF2B5EF4-FFF2-40B4-BE49-F238E27FC236}">
                <a16:creationId xmlns:a16="http://schemas.microsoft.com/office/drawing/2014/main" id="{2951D2A1-403B-4ADF-B735-55C6E4B8606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76373" y="1900994"/>
            <a:ext cx="401888" cy="393088"/>
          </a:xfrm>
          <a:custGeom>
            <a:avLst/>
            <a:gdLst>
              <a:gd name="T0" fmla="*/ 1917 w 3772"/>
              <a:gd name="T1" fmla="*/ 1791 h 3535"/>
              <a:gd name="T2" fmla="*/ 1917 w 3772"/>
              <a:gd name="T3" fmla="*/ 1985 h 3535"/>
              <a:gd name="T4" fmla="*/ 1917 w 3772"/>
              <a:gd name="T5" fmla="*/ 1123 h 3535"/>
              <a:gd name="T6" fmla="*/ 1745 w 3772"/>
              <a:gd name="T7" fmla="*/ 951 h 3535"/>
              <a:gd name="T8" fmla="*/ 1573 w 3772"/>
              <a:gd name="T9" fmla="*/ 1123 h 3535"/>
              <a:gd name="T10" fmla="*/ 1573 w 3772"/>
              <a:gd name="T11" fmla="*/ 1135 h 3535"/>
              <a:gd name="T12" fmla="*/ 1573 w 3772"/>
              <a:gd name="T13" fmla="*/ 2527 h 3535"/>
              <a:gd name="T14" fmla="*/ 1469 w 3772"/>
              <a:gd name="T15" fmla="*/ 2569 h 3535"/>
              <a:gd name="T16" fmla="*/ 1282 w 3772"/>
              <a:gd name="T17" fmla="*/ 2383 h 3535"/>
              <a:gd name="T18" fmla="*/ 1023 w 3772"/>
              <a:gd name="T19" fmla="*/ 2383 h 3535"/>
              <a:gd name="T20" fmla="*/ 1023 w 3772"/>
              <a:gd name="T21" fmla="*/ 2641 h 3535"/>
              <a:gd name="T22" fmla="*/ 1659 w 3772"/>
              <a:gd name="T23" fmla="*/ 3277 h 3535"/>
              <a:gd name="T24" fmla="*/ 2262 w 3772"/>
              <a:gd name="T25" fmla="*/ 3535 h 3535"/>
              <a:gd name="T26" fmla="*/ 2951 w 3772"/>
              <a:gd name="T27" fmla="*/ 2846 h 3535"/>
              <a:gd name="T28" fmla="*/ 2951 w 3772"/>
              <a:gd name="T29" fmla="*/ 2184 h 3535"/>
              <a:gd name="T30" fmla="*/ 2820 w 3772"/>
              <a:gd name="T31" fmla="*/ 2017 h 3535"/>
              <a:gd name="T32" fmla="*/ 1917 w 3772"/>
              <a:gd name="T33" fmla="*/ 1791 h 3535"/>
              <a:gd name="T34" fmla="*/ 1917 w 3772"/>
              <a:gd name="T35" fmla="*/ 1123 h 3535"/>
              <a:gd name="T36" fmla="*/ 1917 w 3772"/>
              <a:gd name="T37" fmla="*/ 1602 h 3535"/>
              <a:gd name="T38" fmla="*/ 2254 w 3772"/>
              <a:gd name="T39" fmla="*/ 1123 h 3535"/>
              <a:gd name="T40" fmla="*/ 1744 w 3772"/>
              <a:gd name="T41" fmla="*/ 614 h 3535"/>
              <a:gd name="T42" fmla="*/ 1235 w 3772"/>
              <a:gd name="T43" fmla="*/ 1123 h 3535"/>
              <a:gd name="T44" fmla="*/ 1573 w 3772"/>
              <a:gd name="T45" fmla="*/ 1603 h 3535"/>
              <a:gd name="T46" fmla="*/ 2951 w 3772"/>
              <a:gd name="T47" fmla="*/ 2672 h 3535"/>
              <a:gd name="T48" fmla="*/ 3657 w 3772"/>
              <a:gd name="T49" fmla="*/ 2672 h 3535"/>
              <a:gd name="T50" fmla="*/ 3772 w 3772"/>
              <a:gd name="T51" fmla="*/ 2557 h 3535"/>
              <a:gd name="T52" fmla="*/ 3772 w 3772"/>
              <a:gd name="T53" fmla="*/ 115 h 3535"/>
              <a:gd name="T54" fmla="*/ 3657 w 3772"/>
              <a:gd name="T55" fmla="*/ 0 h 3535"/>
              <a:gd name="T56" fmla="*/ 115 w 3772"/>
              <a:gd name="T57" fmla="*/ 0 h 3535"/>
              <a:gd name="T58" fmla="*/ 0 w 3772"/>
              <a:gd name="T59" fmla="*/ 115 h 3535"/>
              <a:gd name="T60" fmla="*/ 0 w 3772"/>
              <a:gd name="T61" fmla="*/ 2557 h 3535"/>
              <a:gd name="T62" fmla="*/ 115 w 3772"/>
              <a:gd name="T63" fmla="*/ 2672 h 3535"/>
              <a:gd name="T64" fmla="*/ 1054 w 3772"/>
              <a:gd name="T65" fmla="*/ 2672 h 3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72" h="3535">
                <a:moveTo>
                  <a:pt x="1917" y="1791"/>
                </a:moveTo>
                <a:cubicBezTo>
                  <a:pt x="1917" y="1985"/>
                  <a:pt x="1917" y="1985"/>
                  <a:pt x="1917" y="1985"/>
                </a:cubicBezTo>
                <a:moveTo>
                  <a:pt x="1917" y="1123"/>
                </a:moveTo>
                <a:cubicBezTo>
                  <a:pt x="1917" y="1028"/>
                  <a:pt x="1840" y="951"/>
                  <a:pt x="1745" y="951"/>
                </a:cubicBezTo>
                <a:cubicBezTo>
                  <a:pt x="1650" y="951"/>
                  <a:pt x="1573" y="1028"/>
                  <a:pt x="1573" y="1123"/>
                </a:cubicBezTo>
                <a:cubicBezTo>
                  <a:pt x="1573" y="1123"/>
                  <a:pt x="1573" y="1127"/>
                  <a:pt x="1573" y="1135"/>
                </a:cubicBezTo>
                <a:cubicBezTo>
                  <a:pt x="1573" y="1252"/>
                  <a:pt x="1573" y="2194"/>
                  <a:pt x="1573" y="2527"/>
                </a:cubicBezTo>
                <a:cubicBezTo>
                  <a:pt x="1573" y="2581"/>
                  <a:pt x="1507" y="2608"/>
                  <a:pt x="1469" y="2569"/>
                </a:cubicBezTo>
                <a:cubicBezTo>
                  <a:pt x="1282" y="2383"/>
                  <a:pt x="1282" y="2383"/>
                  <a:pt x="1282" y="2383"/>
                </a:cubicBezTo>
                <a:cubicBezTo>
                  <a:pt x="1210" y="2311"/>
                  <a:pt x="1095" y="2311"/>
                  <a:pt x="1023" y="2383"/>
                </a:cubicBezTo>
                <a:cubicBezTo>
                  <a:pt x="952" y="2454"/>
                  <a:pt x="952" y="2570"/>
                  <a:pt x="1023" y="2641"/>
                </a:cubicBezTo>
                <a:cubicBezTo>
                  <a:pt x="1659" y="3277"/>
                  <a:pt x="1659" y="3277"/>
                  <a:pt x="1659" y="3277"/>
                </a:cubicBezTo>
                <a:cubicBezTo>
                  <a:pt x="1813" y="3436"/>
                  <a:pt x="2026" y="3535"/>
                  <a:pt x="2262" y="3535"/>
                </a:cubicBezTo>
                <a:cubicBezTo>
                  <a:pt x="2643" y="3535"/>
                  <a:pt x="2951" y="3227"/>
                  <a:pt x="2951" y="2846"/>
                </a:cubicBezTo>
                <a:cubicBezTo>
                  <a:pt x="2951" y="2184"/>
                  <a:pt x="2951" y="2184"/>
                  <a:pt x="2951" y="2184"/>
                </a:cubicBezTo>
                <a:cubicBezTo>
                  <a:pt x="2951" y="2105"/>
                  <a:pt x="2897" y="2036"/>
                  <a:pt x="2820" y="2017"/>
                </a:cubicBezTo>
                <a:cubicBezTo>
                  <a:pt x="1917" y="1791"/>
                  <a:pt x="1917" y="1791"/>
                  <a:pt x="1917" y="1791"/>
                </a:cubicBezTo>
                <a:lnTo>
                  <a:pt x="1917" y="1123"/>
                </a:lnTo>
                <a:close/>
                <a:moveTo>
                  <a:pt x="1917" y="1602"/>
                </a:moveTo>
                <a:cubicBezTo>
                  <a:pt x="2114" y="1532"/>
                  <a:pt x="2254" y="1344"/>
                  <a:pt x="2254" y="1123"/>
                </a:cubicBezTo>
                <a:cubicBezTo>
                  <a:pt x="2254" y="842"/>
                  <a:pt x="2026" y="614"/>
                  <a:pt x="1744" y="614"/>
                </a:cubicBezTo>
                <a:cubicBezTo>
                  <a:pt x="1463" y="614"/>
                  <a:pt x="1235" y="842"/>
                  <a:pt x="1235" y="1123"/>
                </a:cubicBezTo>
                <a:cubicBezTo>
                  <a:pt x="1235" y="1344"/>
                  <a:pt x="1376" y="1532"/>
                  <a:pt x="1573" y="1603"/>
                </a:cubicBezTo>
                <a:moveTo>
                  <a:pt x="2951" y="2672"/>
                </a:moveTo>
                <a:cubicBezTo>
                  <a:pt x="3657" y="2672"/>
                  <a:pt x="3657" y="2672"/>
                  <a:pt x="3657" y="2672"/>
                </a:cubicBezTo>
                <a:cubicBezTo>
                  <a:pt x="3720" y="2672"/>
                  <a:pt x="3772" y="2621"/>
                  <a:pt x="3772" y="2557"/>
                </a:cubicBezTo>
                <a:cubicBezTo>
                  <a:pt x="3772" y="115"/>
                  <a:pt x="3772" y="115"/>
                  <a:pt x="3772" y="115"/>
                </a:cubicBezTo>
                <a:cubicBezTo>
                  <a:pt x="3772" y="51"/>
                  <a:pt x="3720" y="0"/>
                  <a:pt x="365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51" y="0"/>
                  <a:pt x="0" y="51"/>
                  <a:pt x="0" y="115"/>
                </a:cubicBezTo>
                <a:cubicBezTo>
                  <a:pt x="0" y="2557"/>
                  <a:pt x="0" y="2557"/>
                  <a:pt x="0" y="2557"/>
                </a:cubicBezTo>
                <a:cubicBezTo>
                  <a:pt x="0" y="2621"/>
                  <a:pt x="51" y="2672"/>
                  <a:pt x="115" y="2672"/>
                </a:cubicBezTo>
                <a:cubicBezTo>
                  <a:pt x="1054" y="2672"/>
                  <a:pt x="1054" y="2672"/>
                  <a:pt x="1054" y="2672"/>
                </a:cubicBezTo>
              </a:path>
            </a:pathLst>
          </a:custGeom>
          <a:noFill/>
          <a:ln w="22225" cap="sq">
            <a:solidFill>
              <a:srgbClr val="5C005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TextBox 36">
            <a:extLst>
              <a:ext uri="{FF2B5EF4-FFF2-40B4-BE49-F238E27FC236}">
                <a16:creationId xmlns:a16="http://schemas.microsoft.com/office/drawing/2014/main" id="{BFF9680E-661D-4156-8BE3-BC45F0630CA3}"/>
              </a:ext>
            </a:extLst>
          </p:cNvPr>
          <p:cNvSpPr txBox="1"/>
          <p:nvPr/>
        </p:nvSpPr>
        <p:spPr>
          <a:xfrm>
            <a:off x="978261" y="5042763"/>
            <a:ext cx="5233647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err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Governanza</a:t>
            </a:r>
            <a:r>
              <a:rPr lang="en-U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 y </a:t>
            </a:r>
            <a:r>
              <a:rPr lang="en-US" err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seguridad</a:t>
            </a:r>
            <a:r>
              <a:rPr lang="en-U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 (</a:t>
            </a:r>
            <a:r>
              <a:rPr lang="en-US" err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Acceso</a:t>
            </a:r>
            <a:r>
              <a:rPr lang="en-U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, DLP, </a:t>
            </a:r>
            <a:r>
              <a:rPr lang="en-US" err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monitorizacion</a:t>
            </a:r>
            <a:r>
              <a:rPr lang="en-U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)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4" name="Graphic 41" descr="Lock">
            <a:extLst>
              <a:ext uri="{FF2B5EF4-FFF2-40B4-BE49-F238E27FC236}">
                <a16:creationId xmlns:a16="http://schemas.microsoft.com/office/drawing/2014/main" id="{E87F103A-49C4-4434-82E9-AEA9523156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7336" y="5142731"/>
            <a:ext cx="528684" cy="528684"/>
          </a:xfrm>
          <a:prstGeom prst="rect">
            <a:avLst/>
          </a:prstGeom>
        </p:spPr>
      </p:pic>
      <p:sp>
        <p:nvSpPr>
          <p:cNvPr id="15" name="TextBox 42">
            <a:extLst>
              <a:ext uri="{FF2B5EF4-FFF2-40B4-BE49-F238E27FC236}">
                <a16:creationId xmlns:a16="http://schemas.microsoft.com/office/drawing/2014/main" id="{E02DF9BC-AD9D-4A5B-9346-B6CE1B4574B7}"/>
              </a:ext>
            </a:extLst>
          </p:cNvPr>
          <p:cNvSpPr txBox="1"/>
          <p:nvPr/>
        </p:nvSpPr>
        <p:spPr>
          <a:xfrm>
            <a:off x="986020" y="4184398"/>
            <a:ext cx="4920804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Integrarse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con Office 365, Azure, Dynamics 365, and Power BI</a:t>
            </a:r>
          </a:p>
        </p:txBody>
      </p:sp>
      <p:grpSp>
        <p:nvGrpSpPr>
          <p:cNvPr id="16" name="Group 4">
            <a:extLst>
              <a:ext uri="{FF2B5EF4-FFF2-40B4-BE49-F238E27FC236}">
                <a16:creationId xmlns:a16="http://schemas.microsoft.com/office/drawing/2014/main" id="{5B025570-8A77-49E5-89CD-D562F26DB1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3731" y="4363919"/>
            <a:ext cx="381379" cy="416965"/>
            <a:chOff x="2632" y="955"/>
            <a:chExt cx="2410" cy="2412"/>
          </a:xfrm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07BFD94B-3ADB-4F39-9F30-F6F880728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2" y="955"/>
              <a:ext cx="2410" cy="2412"/>
            </a:xfrm>
            <a:custGeom>
              <a:avLst/>
              <a:gdLst>
                <a:gd name="T0" fmla="*/ 109 w 1017"/>
                <a:gd name="T1" fmla="*/ 108 h 1018"/>
                <a:gd name="T2" fmla="*/ 265 w 1017"/>
                <a:gd name="T3" fmla="*/ 110 h 1018"/>
                <a:gd name="T4" fmla="*/ 280 w 1017"/>
                <a:gd name="T5" fmla="*/ 94 h 1018"/>
                <a:gd name="T6" fmla="*/ 307 w 1017"/>
                <a:gd name="T7" fmla="*/ 0 h 1018"/>
                <a:gd name="T8" fmla="*/ 338 w 1017"/>
                <a:gd name="T9" fmla="*/ 94 h 1018"/>
                <a:gd name="T10" fmla="*/ 360 w 1017"/>
                <a:gd name="T11" fmla="*/ 110 h 1018"/>
                <a:gd name="T12" fmla="*/ 663 w 1017"/>
                <a:gd name="T13" fmla="*/ 108 h 1018"/>
                <a:gd name="T14" fmla="*/ 678 w 1017"/>
                <a:gd name="T15" fmla="*/ 125 h 1018"/>
                <a:gd name="T16" fmla="*/ 707 w 1017"/>
                <a:gd name="T17" fmla="*/ 217 h 1018"/>
                <a:gd name="T18" fmla="*/ 737 w 1017"/>
                <a:gd name="T19" fmla="*/ 125 h 1018"/>
                <a:gd name="T20" fmla="*/ 759 w 1017"/>
                <a:gd name="T21" fmla="*/ 109 h 1018"/>
                <a:gd name="T22" fmla="*/ 907 w 1017"/>
                <a:gd name="T23" fmla="*/ 109 h 1018"/>
                <a:gd name="T24" fmla="*/ 907 w 1017"/>
                <a:gd name="T25" fmla="*/ 258 h 1018"/>
                <a:gd name="T26" fmla="*/ 921 w 1017"/>
                <a:gd name="T27" fmla="*/ 278 h 1018"/>
                <a:gd name="T28" fmla="*/ 1017 w 1017"/>
                <a:gd name="T29" fmla="*/ 311 h 1018"/>
                <a:gd name="T30" fmla="*/ 922 w 1017"/>
                <a:gd name="T31" fmla="*/ 335 h 1018"/>
                <a:gd name="T32" fmla="*/ 905 w 1017"/>
                <a:gd name="T33" fmla="*/ 360 h 1018"/>
                <a:gd name="T34" fmla="*/ 906 w 1017"/>
                <a:gd name="T35" fmla="*/ 654 h 1018"/>
                <a:gd name="T36" fmla="*/ 890 w 1017"/>
                <a:gd name="T37" fmla="*/ 677 h 1018"/>
                <a:gd name="T38" fmla="*/ 796 w 1017"/>
                <a:gd name="T39" fmla="*/ 706 h 1018"/>
                <a:gd name="T40" fmla="*/ 890 w 1017"/>
                <a:gd name="T41" fmla="*/ 735 h 1018"/>
                <a:gd name="T42" fmla="*/ 905 w 1017"/>
                <a:gd name="T43" fmla="*/ 760 h 1018"/>
                <a:gd name="T44" fmla="*/ 909 w 1017"/>
                <a:gd name="T45" fmla="*/ 907 h 1018"/>
                <a:gd name="T46" fmla="*/ 759 w 1017"/>
                <a:gd name="T47" fmla="*/ 907 h 1018"/>
                <a:gd name="T48" fmla="*/ 736 w 1017"/>
                <a:gd name="T49" fmla="*/ 919 h 1018"/>
                <a:gd name="T50" fmla="*/ 710 w 1017"/>
                <a:gd name="T51" fmla="*/ 1018 h 1018"/>
                <a:gd name="T52" fmla="*/ 680 w 1017"/>
                <a:gd name="T53" fmla="*/ 916 h 1018"/>
                <a:gd name="T54" fmla="*/ 658 w 1017"/>
                <a:gd name="T55" fmla="*/ 908 h 1018"/>
                <a:gd name="T56" fmla="*/ 362 w 1017"/>
                <a:gd name="T57" fmla="*/ 908 h 1018"/>
                <a:gd name="T58" fmla="*/ 338 w 1017"/>
                <a:gd name="T59" fmla="*/ 890 h 1018"/>
                <a:gd name="T60" fmla="*/ 311 w 1017"/>
                <a:gd name="T61" fmla="*/ 797 h 1018"/>
                <a:gd name="T62" fmla="*/ 278 w 1017"/>
                <a:gd name="T63" fmla="*/ 884 h 1018"/>
                <a:gd name="T64" fmla="*/ 257 w 1017"/>
                <a:gd name="T65" fmla="*/ 906 h 1018"/>
                <a:gd name="T66" fmla="*/ 109 w 1017"/>
                <a:gd name="T67" fmla="*/ 906 h 1018"/>
                <a:gd name="T68" fmla="*/ 109 w 1017"/>
                <a:gd name="T69" fmla="*/ 755 h 1018"/>
                <a:gd name="T70" fmla="*/ 98 w 1017"/>
                <a:gd name="T71" fmla="*/ 735 h 1018"/>
                <a:gd name="T72" fmla="*/ 0 w 1017"/>
                <a:gd name="T73" fmla="*/ 706 h 1018"/>
                <a:gd name="T74" fmla="*/ 92 w 1017"/>
                <a:gd name="T75" fmla="*/ 681 h 1018"/>
                <a:gd name="T76" fmla="*/ 111 w 1017"/>
                <a:gd name="T77" fmla="*/ 656 h 1018"/>
                <a:gd name="T78" fmla="*/ 110 w 1017"/>
                <a:gd name="T79" fmla="*/ 366 h 1018"/>
                <a:gd name="T80" fmla="*/ 126 w 1017"/>
                <a:gd name="T81" fmla="*/ 339 h 1018"/>
                <a:gd name="T82" fmla="*/ 220 w 1017"/>
                <a:gd name="T83" fmla="*/ 308 h 1018"/>
                <a:gd name="T84" fmla="*/ 124 w 1017"/>
                <a:gd name="T85" fmla="*/ 275 h 1018"/>
                <a:gd name="T86" fmla="*/ 108 w 1017"/>
                <a:gd name="T87" fmla="*/ 249 h 1018"/>
                <a:gd name="T88" fmla="*/ 109 w 1017"/>
                <a:gd name="T89" fmla="*/ 10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7" h="1018">
                  <a:moveTo>
                    <a:pt x="109" y="108"/>
                  </a:moveTo>
                  <a:cubicBezTo>
                    <a:pt x="265" y="110"/>
                    <a:pt x="265" y="110"/>
                    <a:pt x="265" y="110"/>
                  </a:cubicBezTo>
                  <a:cubicBezTo>
                    <a:pt x="265" y="110"/>
                    <a:pt x="280" y="111"/>
                    <a:pt x="280" y="94"/>
                  </a:cubicBezTo>
                  <a:cubicBezTo>
                    <a:pt x="280" y="77"/>
                    <a:pt x="235" y="0"/>
                    <a:pt x="307" y="0"/>
                  </a:cubicBezTo>
                  <a:cubicBezTo>
                    <a:pt x="379" y="0"/>
                    <a:pt x="338" y="81"/>
                    <a:pt x="338" y="94"/>
                  </a:cubicBezTo>
                  <a:cubicBezTo>
                    <a:pt x="338" y="107"/>
                    <a:pt x="360" y="110"/>
                    <a:pt x="360" y="110"/>
                  </a:cubicBezTo>
                  <a:cubicBezTo>
                    <a:pt x="663" y="108"/>
                    <a:pt x="663" y="108"/>
                    <a:pt x="663" y="108"/>
                  </a:cubicBezTo>
                  <a:cubicBezTo>
                    <a:pt x="663" y="108"/>
                    <a:pt x="678" y="110"/>
                    <a:pt x="678" y="125"/>
                  </a:cubicBezTo>
                  <a:cubicBezTo>
                    <a:pt x="678" y="140"/>
                    <a:pt x="634" y="217"/>
                    <a:pt x="707" y="217"/>
                  </a:cubicBezTo>
                  <a:cubicBezTo>
                    <a:pt x="780" y="217"/>
                    <a:pt x="737" y="139"/>
                    <a:pt x="737" y="125"/>
                  </a:cubicBezTo>
                  <a:cubicBezTo>
                    <a:pt x="737" y="111"/>
                    <a:pt x="759" y="109"/>
                    <a:pt x="759" y="109"/>
                  </a:cubicBezTo>
                  <a:cubicBezTo>
                    <a:pt x="907" y="109"/>
                    <a:pt x="907" y="109"/>
                    <a:pt x="907" y="109"/>
                  </a:cubicBezTo>
                  <a:cubicBezTo>
                    <a:pt x="907" y="258"/>
                    <a:pt x="907" y="258"/>
                    <a:pt x="907" y="258"/>
                  </a:cubicBezTo>
                  <a:cubicBezTo>
                    <a:pt x="907" y="258"/>
                    <a:pt x="906" y="278"/>
                    <a:pt x="921" y="278"/>
                  </a:cubicBezTo>
                  <a:cubicBezTo>
                    <a:pt x="936" y="278"/>
                    <a:pt x="1017" y="231"/>
                    <a:pt x="1017" y="311"/>
                  </a:cubicBezTo>
                  <a:cubicBezTo>
                    <a:pt x="1017" y="391"/>
                    <a:pt x="938" y="335"/>
                    <a:pt x="922" y="335"/>
                  </a:cubicBezTo>
                  <a:cubicBezTo>
                    <a:pt x="906" y="335"/>
                    <a:pt x="905" y="360"/>
                    <a:pt x="905" y="360"/>
                  </a:cubicBezTo>
                  <a:cubicBezTo>
                    <a:pt x="906" y="654"/>
                    <a:pt x="906" y="654"/>
                    <a:pt x="906" y="654"/>
                  </a:cubicBezTo>
                  <a:cubicBezTo>
                    <a:pt x="906" y="654"/>
                    <a:pt x="905" y="677"/>
                    <a:pt x="890" y="677"/>
                  </a:cubicBezTo>
                  <a:cubicBezTo>
                    <a:pt x="875" y="677"/>
                    <a:pt x="796" y="640"/>
                    <a:pt x="796" y="706"/>
                  </a:cubicBezTo>
                  <a:cubicBezTo>
                    <a:pt x="796" y="772"/>
                    <a:pt x="875" y="735"/>
                    <a:pt x="890" y="735"/>
                  </a:cubicBezTo>
                  <a:cubicBezTo>
                    <a:pt x="905" y="735"/>
                    <a:pt x="905" y="760"/>
                    <a:pt x="905" y="760"/>
                  </a:cubicBezTo>
                  <a:cubicBezTo>
                    <a:pt x="909" y="907"/>
                    <a:pt x="909" y="907"/>
                    <a:pt x="909" y="907"/>
                  </a:cubicBezTo>
                  <a:cubicBezTo>
                    <a:pt x="759" y="907"/>
                    <a:pt x="759" y="907"/>
                    <a:pt x="759" y="907"/>
                  </a:cubicBezTo>
                  <a:cubicBezTo>
                    <a:pt x="759" y="907"/>
                    <a:pt x="736" y="904"/>
                    <a:pt x="736" y="919"/>
                  </a:cubicBezTo>
                  <a:cubicBezTo>
                    <a:pt x="736" y="934"/>
                    <a:pt x="788" y="1018"/>
                    <a:pt x="710" y="1018"/>
                  </a:cubicBezTo>
                  <a:cubicBezTo>
                    <a:pt x="632" y="1018"/>
                    <a:pt x="680" y="930"/>
                    <a:pt x="680" y="916"/>
                  </a:cubicBezTo>
                  <a:cubicBezTo>
                    <a:pt x="680" y="902"/>
                    <a:pt x="658" y="908"/>
                    <a:pt x="658" y="908"/>
                  </a:cubicBezTo>
                  <a:cubicBezTo>
                    <a:pt x="362" y="908"/>
                    <a:pt x="362" y="908"/>
                    <a:pt x="362" y="908"/>
                  </a:cubicBezTo>
                  <a:cubicBezTo>
                    <a:pt x="362" y="908"/>
                    <a:pt x="338" y="904"/>
                    <a:pt x="338" y="890"/>
                  </a:cubicBezTo>
                  <a:cubicBezTo>
                    <a:pt x="338" y="876"/>
                    <a:pt x="383" y="797"/>
                    <a:pt x="311" y="797"/>
                  </a:cubicBezTo>
                  <a:cubicBezTo>
                    <a:pt x="239" y="797"/>
                    <a:pt x="278" y="869"/>
                    <a:pt x="278" y="884"/>
                  </a:cubicBezTo>
                  <a:cubicBezTo>
                    <a:pt x="278" y="899"/>
                    <a:pt x="257" y="906"/>
                    <a:pt x="257" y="906"/>
                  </a:cubicBezTo>
                  <a:cubicBezTo>
                    <a:pt x="109" y="906"/>
                    <a:pt x="109" y="906"/>
                    <a:pt x="109" y="906"/>
                  </a:cubicBezTo>
                  <a:cubicBezTo>
                    <a:pt x="109" y="755"/>
                    <a:pt x="109" y="755"/>
                    <a:pt x="109" y="755"/>
                  </a:cubicBezTo>
                  <a:cubicBezTo>
                    <a:pt x="109" y="755"/>
                    <a:pt x="116" y="735"/>
                    <a:pt x="98" y="735"/>
                  </a:cubicBezTo>
                  <a:cubicBezTo>
                    <a:pt x="80" y="735"/>
                    <a:pt x="0" y="776"/>
                    <a:pt x="0" y="706"/>
                  </a:cubicBezTo>
                  <a:cubicBezTo>
                    <a:pt x="0" y="636"/>
                    <a:pt x="74" y="681"/>
                    <a:pt x="92" y="681"/>
                  </a:cubicBezTo>
                  <a:cubicBezTo>
                    <a:pt x="110" y="681"/>
                    <a:pt x="111" y="656"/>
                    <a:pt x="111" y="656"/>
                  </a:cubicBezTo>
                  <a:cubicBezTo>
                    <a:pt x="110" y="366"/>
                    <a:pt x="110" y="366"/>
                    <a:pt x="110" y="366"/>
                  </a:cubicBezTo>
                  <a:cubicBezTo>
                    <a:pt x="110" y="366"/>
                    <a:pt x="111" y="339"/>
                    <a:pt x="126" y="339"/>
                  </a:cubicBezTo>
                  <a:cubicBezTo>
                    <a:pt x="141" y="339"/>
                    <a:pt x="220" y="376"/>
                    <a:pt x="220" y="308"/>
                  </a:cubicBezTo>
                  <a:cubicBezTo>
                    <a:pt x="220" y="240"/>
                    <a:pt x="143" y="275"/>
                    <a:pt x="124" y="275"/>
                  </a:cubicBezTo>
                  <a:cubicBezTo>
                    <a:pt x="105" y="275"/>
                    <a:pt x="108" y="249"/>
                    <a:pt x="108" y="249"/>
                  </a:cubicBezTo>
                  <a:lnTo>
                    <a:pt x="109" y="108"/>
                  </a:ln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027BAC97-6E48-4929-9A42-E58E3F79D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2" y="955"/>
              <a:ext cx="2410" cy="2412"/>
            </a:xfrm>
            <a:custGeom>
              <a:avLst/>
              <a:gdLst>
                <a:gd name="T0" fmla="*/ 109 w 1017"/>
                <a:gd name="T1" fmla="*/ 108 h 1018"/>
                <a:gd name="T2" fmla="*/ 265 w 1017"/>
                <a:gd name="T3" fmla="*/ 110 h 1018"/>
                <a:gd name="T4" fmla="*/ 280 w 1017"/>
                <a:gd name="T5" fmla="*/ 94 h 1018"/>
                <a:gd name="T6" fmla="*/ 307 w 1017"/>
                <a:gd name="T7" fmla="*/ 0 h 1018"/>
                <a:gd name="T8" fmla="*/ 338 w 1017"/>
                <a:gd name="T9" fmla="*/ 94 h 1018"/>
                <a:gd name="T10" fmla="*/ 360 w 1017"/>
                <a:gd name="T11" fmla="*/ 110 h 1018"/>
                <a:gd name="T12" fmla="*/ 663 w 1017"/>
                <a:gd name="T13" fmla="*/ 108 h 1018"/>
                <a:gd name="T14" fmla="*/ 678 w 1017"/>
                <a:gd name="T15" fmla="*/ 125 h 1018"/>
                <a:gd name="T16" fmla="*/ 707 w 1017"/>
                <a:gd name="T17" fmla="*/ 217 h 1018"/>
                <a:gd name="T18" fmla="*/ 737 w 1017"/>
                <a:gd name="T19" fmla="*/ 125 h 1018"/>
                <a:gd name="T20" fmla="*/ 759 w 1017"/>
                <a:gd name="T21" fmla="*/ 109 h 1018"/>
                <a:gd name="T22" fmla="*/ 907 w 1017"/>
                <a:gd name="T23" fmla="*/ 109 h 1018"/>
                <a:gd name="T24" fmla="*/ 907 w 1017"/>
                <a:gd name="T25" fmla="*/ 258 h 1018"/>
                <a:gd name="T26" fmla="*/ 921 w 1017"/>
                <a:gd name="T27" fmla="*/ 278 h 1018"/>
                <a:gd name="T28" fmla="*/ 1017 w 1017"/>
                <a:gd name="T29" fmla="*/ 311 h 1018"/>
                <a:gd name="T30" fmla="*/ 922 w 1017"/>
                <a:gd name="T31" fmla="*/ 335 h 1018"/>
                <a:gd name="T32" fmla="*/ 905 w 1017"/>
                <a:gd name="T33" fmla="*/ 360 h 1018"/>
                <a:gd name="T34" fmla="*/ 906 w 1017"/>
                <a:gd name="T35" fmla="*/ 654 h 1018"/>
                <a:gd name="T36" fmla="*/ 890 w 1017"/>
                <a:gd name="T37" fmla="*/ 677 h 1018"/>
                <a:gd name="T38" fmla="*/ 796 w 1017"/>
                <a:gd name="T39" fmla="*/ 706 h 1018"/>
                <a:gd name="T40" fmla="*/ 890 w 1017"/>
                <a:gd name="T41" fmla="*/ 735 h 1018"/>
                <a:gd name="T42" fmla="*/ 905 w 1017"/>
                <a:gd name="T43" fmla="*/ 760 h 1018"/>
                <a:gd name="T44" fmla="*/ 909 w 1017"/>
                <a:gd name="T45" fmla="*/ 907 h 1018"/>
                <a:gd name="T46" fmla="*/ 759 w 1017"/>
                <a:gd name="T47" fmla="*/ 907 h 1018"/>
                <a:gd name="T48" fmla="*/ 736 w 1017"/>
                <a:gd name="T49" fmla="*/ 919 h 1018"/>
                <a:gd name="T50" fmla="*/ 710 w 1017"/>
                <a:gd name="T51" fmla="*/ 1018 h 1018"/>
                <a:gd name="T52" fmla="*/ 680 w 1017"/>
                <a:gd name="T53" fmla="*/ 916 h 1018"/>
                <a:gd name="T54" fmla="*/ 658 w 1017"/>
                <a:gd name="T55" fmla="*/ 908 h 1018"/>
                <a:gd name="T56" fmla="*/ 362 w 1017"/>
                <a:gd name="T57" fmla="*/ 908 h 1018"/>
                <a:gd name="T58" fmla="*/ 338 w 1017"/>
                <a:gd name="T59" fmla="*/ 890 h 1018"/>
                <a:gd name="T60" fmla="*/ 311 w 1017"/>
                <a:gd name="T61" fmla="*/ 797 h 1018"/>
                <a:gd name="T62" fmla="*/ 278 w 1017"/>
                <a:gd name="T63" fmla="*/ 884 h 1018"/>
                <a:gd name="T64" fmla="*/ 257 w 1017"/>
                <a:gd name="T65" fmla="*/ 906 h 1018"/>
                <a:gd name="T66" fmla="*/ 109 w 1017"/>
                <a:gd name="T67" fmla="*/ 906 h 1018"/>
                <a:gd name="T68" fmla="*/ 109 w 1017"/>
                <a:gd name="T69" fmla="*/ 755 h 1018"/>
                <a:gd name="T70" fmla="*/ 98 w 1017"/>
                <a:gd name="T71" fmla="*/ 735 h 1018"/>
                <a:gd name="T72" fmla="*/ 0 w 1017"/>
                <a:gd name="T73" fmla="*/ 706 h 1018"/>
                <a:gd name="T74" fmla="*/ 92 w 1017"/>
                <a:gd name="T75" fmla="*/ 681 h 1018"/>
                <a:gd name="T76" fmla="*/ 111 w 1017"/>
                <a:gd name="T77" fmla="*/ 656 h 1018"/>
                <a:gd name="T78" fmla="*/ 110 w 1017"/>
                <a:gd name="T79" fmla="*/ 366 h 1018"/>
                <a:gd name="T80" fmla="*/ 126 w 1017"/>
                <a:gd name="T81" fmla="*/ 339 h 1018"/>
                <a:gd name="T82" fmla="*/ 220 w 1017"/>
                <a:gd name="T83" fmla="*/ 308 h 1018"/>
                <a:gd name="T84" fmla="*/ 124 w 1017"/>
                <a:gd name="T85" fmla="*/ 275 h 1018"/>
                <a:gd name="T86" fmla="*/ 108 w 1017"/>
                <a:gd name="T87" fmla="*/ 249 h 1018"/>
                <a:gd name="T88" fmla="*/ 109 w 1017"/>
                <a:gd name="T89" fmla="*/ 10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7" h="1018">
                  <a:moveTo>
                    <a:pt x="109" y="108"/>
                  </a:moveTo>
                  <a:cubicBezTo>
                    <a:pt x="265" y="110"/>
                    <a:pt x="265" y="110"/>
                    <a:pt x="265" y="110"/>
                  </a:cubicBezTo>
                  <a:cubicBezTo>
                    <a:pt x="265" y="110"/>
                    <a:pt x="280" y="111"/>
                    <a:pt x="280" y="94"/>
                  </a:cubicBezTo>
                  <a:cubicBezTo>
                    <a:pt x="280" y="77"/>
                    <a:pt x="235" y="0"/>
                    <a:pt x="307" y="0"/>
                  </a:cubicBezTo>
                  <a:cubicBezTo>
                    <a:pt x="379" y="0"/>
                    <a:pt x="338" y="81"/>
                    <a:pt x="338" y="94"/>
                  </a:cubicBezTo>
                  <a:cubicBezTo>
                    <a:pt x="338" y="107"/>
                    <a:pt x="360" y="110"/>
                    <a:pt x="360" y="110"/>
                  </a:cubicBezTo>
                  <a:cubicBezTo>
                    <a:pt x="663" y="108"/>
                    <a:pt x="663" y="108"/>
                    <a:pt x="663" y="108"/>
                  </a:cubicBezTo>
                  <a:cubicBezTo>
                    <a:pt x="663" y="108"/>
                    <a:pt x="678" y="110"/>
                    <a:pt x="678" y="125"/>
                  </a:cubicBezTo>
                  <a:cubicBezTo>
                    <a:pt x="678" y="140"/>
                    <a:pt x="634" y="217"/>
                    <a:pt x="707" y="217"/>
                  </a:cubicBezTo>
                  <a:cubicBezTo>
                    <a:pt x="780" y="217"/>
                    <a:pt x="737" y="139"/>
                    <a:pt x="737" y="125"/>
                  </a:cubicBezTo>
                  <a:cubicBezTo>
                    <a:pt x="737" y="111"/>
                    <a:pt x="759" y="109"/>
                    <a:pt x="759" y="109"/>
                  </a:cubicBezTo>
                  <a:cubicBezTo>
                    <a:pt x="907" y="109"/>
                    <a:pt x="907" y="109"/>
                    <a:pt x="907" y="109"/>
                  </a:cubicBezTo>
                  <a:cubicBezTo>
                    <a:pt x="907" y="258"/>
                    <a:pt x="907" y="258"/>
                    <a:pt x="907" y="258"/>
                  </a:cubicBezTo>
                  <a:cubicBezTo>
                    <a:pt x="907" y="258"/>
                    <a:pt x="906" y="278"/>
                    <a:pt x="921" y="278"/>
                  </a:cubicBezTo>
                  <a:cubicBezTo>
                    <a:pt x="936" y="278"/>
                    <a:pt x="1017" y="231"/>
                    <a:pt x="1017" y="311"/>
                  </a:cubicBezTo>
                  <a:cubicBezTo>
                    <a:pt x="1017" y="391"/>
                    <a:pt x="938" y="335"/>
                    <a:pt x="922" y="335"/>
                  </a:cubicBezTo>
                  <a:cubicBezTo>
                    <a:pt x="906" y="335"/>
                    <a:pt x="905" y="360"/>
                    <a:pt x="905" y="360"/>
                  </a:cubicBezTo>
                  <a:cubicBezTo>
                    <a:pt x="906" y="654"/>
                    <a:pt x="906" y="654"/>
                    <a:pt x="906" y="654"/>
                  </a:cubicBezTo>
                  <a:cubicBezTo>
                    <a:pt x="906" y="654"/>
                    <a:pt x="905" y="677"/>
                    <a:pt x="890" y="677"/>
                  </a:cubicBezTo>
                  <a:cubicBezTo>
                    <a:pt x="875" y="677"/>
                    <a:pt x="796" y="640"/>
                    <a:pt x="796" y="706"/>
                  </a:cubicBezTo>
                  <a:cubicBezTo>
                    <a:pt x="796" y="772"/>
                    <a:pt x="875" y="735"/>
                    <a:pt x="890" y="735"/>
                  </a:cubicBezTo>
                  <a:cubicBezTo>
                    <a:pt x="905" y="735"/>
                    <a:pt x="905" y="760"/>
                    <a:pt x="905" y="760"/>
                  </a:cubicBezTo>
                  <a:cubicBezTo>
                    <a:pt x="909" y="907"/>
                    <a:pt x="909" y="907"/>
                    <a:pt x="909" y="907"/>
                  </a:cubicBezTo>
                  <a:cubicBezTo>
                    <a:pt x="759" y="907"/>
                    <a:pt x="759" y="907"/>
                    <a:pt x="759" y="907"/>
                  </a:cubicBezTo>
                  <a:cubicBezTo>
                    <a:pt x="759" y="907"/>
                    <a:pt x="736" y="904"/>
                    <a:pt x="736" y="919"/>
                  </a:cubicBezTo>
                  <a:cubicBezTo>
                    <a:pt x="736" y="934"/>
                    <a:pt x="788" y="1018"/>
                    <a:pt x="710" y="1018"/>
                  </a:cubicBezTo>
                  <a:cubicBezTo>
                    <a:pt x="632" y="1018"/>
                    <a:pt x="680" y="930"/>
                    <a:pt x="680" y="916"/>
                  </a:cubicBezTo>
                  <a:cubicBezTo>
                    <a:pt x="680" y="902"/>
                    <a:pt x="658" y="908"/>
                    <a:pt x="658" y="908"/>
                  </a:cubicBezTo>
                  <a:cubicBezTo>
                    <a:pt x="362" y="908"/>
                    <a:pt x="362" y="908"/>
                    <a:pt x="362" y="908"/>
                  </a:cubicBezTo>
                  <a:cubicBezTo>
                    <a:pt x="362" y="908"/>
                    <a:pt x="338" y="904"/>
                    <a:pt x="338" y="890"/>
                  </a:cubicBezTo>
                  <a:cubicBezTo>
                    <a:pt x="338" y="876"/>
                    <a:pt x="383" y="797"/>
                    <a:pt x="311" y="797"/>
                  </a:cubicBezTo>
                  <a:cubicBezTo>
                    <a:pt x="239" y="797"/>
                    <a:pt x="278" y="869"/>
                    <a:pt x="278" y="884"/>
                  </a:cubicBezTo>
                  <a:cubicBezTo>
                    <a:pt x="278" y="899"/>
                    <a:pt x="257" y="906"/>
                    <a:pt x="257" y="906"/>
                  </a:cubicBezTo>
                  <a:cubicBezTo>
                    <a:pt x="109" y="906"/>
                    <a:pt x="109" y="906"/>
                    <a:pt x="109" y="906"/>
                  </a:cubicBezTo>
                  <a:cubicBezTo>
                    <a:pt x="109" y="755"/>
                    <a:pt x="109" y="755"/>
                    <a:pt x="109" y="755"/>
                  </a:cubicBezTo>
                  <a:cubicBezTo>
                    <a:pt x="109" y="755"/>
                    <a:pt x="116" y="735"/>
                    <a:pt x="98" y="735"/>
                  </a:cubicBezTo>
                  <a:cubicBezTo>
                    <a:pt x="80" y="735"/>
                    <a:pt x="0" y="776"/>
                    <a:pt x="0" y="706"/>
                  </a:cubicBezTo>
                  <a:cubicBezTo>
                    <a:pt x="0" y="636"/>
                    <a:pt x="74" y="681"/>
                    <a:pt x="92" y="681"/>
                  </a:cubicBezTo>
                  <a:cubicBezTo>
                    <a:pt x="110" y="681"/>
                    <a:pt x="111" y="656"/>
                    <a:pt x="111" y="656"/>
                  </a:cubicBezTo>
                  <a:cubicBezTo>
                    <a:pt x="110" y="366"/>
                    <a:pt x="110" y="366"/>
                    <a:pt x="110" y="366"/>
                  </a:cubicBezTo>
                  <a:cubicBezTo>
                    <a:pt x="110" y="366"/>
                    <a:pt x="111" y="339"/>
                    <a:pt x="126" y="339"/>
                  </a:cubicBezTo>
                  <a:cubicBezTo>
                    <a:pt x="141" y="339"/>
                    <a:pt x="220" y="376"/>
                    <a:pt x="220" y="308"/>
                  </a:cubicBezTo>
                  <a:cubicBezTo>
                    <a:pt x="220" y="240"/>
                    <a:pt x="143" y="275"/>
                    <a:pt x="124" y="275"/>
                  </a:cubicBezTo>
                  <a:cubicBezTo>
                    <a:pt x="105" y="275"/>
                    <a:pt x="108" y="249"/>
                    <a:pt x="108" y="249"/>
                  </a:cubicBezTo>
                  <a:lnTo>
                    <a:pt x="109" y="108"/>
                  </a:ln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579F115F-9B33-418A-BB6C-7DD4DB956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2147"/>
              <a:ext cx="1207" cy="1220"/>
            </a:xfrm>
            <a:custGeom>
              <a:avLst/>
              <a:gdLst>
                <a:gd name="T0" fmla="*/ 490 w 509"/>
                <a:gd name="T1" fmla="*/ 232 h 515"/>
                <a:gd name="T2" fmla="*/ 396 w 509"/>
                <a:gd name="T3" fmla="*/ 203 h 515"/>
                <a:gd name="T4" fmla="*/ 490 w 509"/>
                <a:gd name="T5" fmla="*/ 174 h 515"/>
                <a:gd name="T6" fmla="*/ 506 w 509"/>
                <a:gd name="T7" fmla="*/ 151 h 515"/>
                <a:gd name="T8" fmla="*/ 505 w 509"/>
                <a:gd name="T9" fmla="*/ 1 h 515"/>
                <a:gd name="T10" fmla="*/ 364 w 509"/>
                <a:gd name="T11" fmla="*/ 1 h 515"/>
                <a:gd name="T12" fmla="*/ 339 w 509"/>
                <a:gd name="T13" fmla="*/ 16 h 515"/>
                <a:gd name="T14" fmla="*/ 304 w 509"/>
                <a:gd name="T15" fmla="*/ 116 h 515"/>
                <a:gd name="T16" fmla="*/ 276 w 509"/>
                <a:gd name="T17" fmla="*/ 21 h 515"/>
                <a:gd name="T18" fmla="*/ 258 w 509"/>
                <a:gd name="T19" fmla="*/ 3 h 515"/>
                <a:gd name="T20" fmla="*/ 110 w 509"/>
                <a:gd name="T21" fmla="*/ 3 h 515"/>
                <a:gd name="T22" fmla="*/ 110 w 509"/>
                <a:gd name="T23" fmla="*/ 156 h 515"/>
                <a:gd name="T24" fmla="*/ 91 w 509"/>
                <a:gd name="T25" fmla="*/ 177 h 515"/>
                <a:gd name="T26" fmla="*/ 0 w 509"/>
                <a:gd name="T27" fmla="*/ 205 h 515"/>
                <a:gd name="T28" fmla="*/ 94 w 509"/>
                <a:gd name="T29" fmla="*/ 230 h 515"/>
                <a:gd name="T30" fmla="*/ 109 w 509"/>
                <a:gd name="T31" fmla="*/ 260 h 515"/>
                <a:gd name="T32" fmla="*/ 109 w 509"/>
                <a:gd name="T33" fmla="*/ 405 h 515"/>
                <a:gd name="T34" fmla="*/ 258 w 509"/>
                <a:gd name="T35" fmla="*/ 405 h 515"/>
                <a:gd name="T36" fmla="*/ 280 w 509"/>
                <a:gd name="T37" fmla="*/ 413 h 515"/>
                <a:gd name="T38" fmla="*/ 310 w 509"/>
                <a:gd name="T39" fmla="*/ 515 h 515"/>
                <a:gd name="T40" fmla="*/ 336 w 509"/>
                <a:gd name="T41" fmla="*/ 416 h 515"/>
                <a:gd name="T42" fmla="*/ 359 w 509"/>
                <a:gd name="T43" fmla="*/ 404 h 515"/>
                <a:gd name="T44" fmla="*/ 509 w 509"/>
                <a:gd name="T45" fmla="*/ 404 h 515"/>
                <a:gd name="T46" fmla="*/ 505 w 509"/>
                <a:gd name="T47" fmla="*/ 257 h 515"/>
                <a:gd name="T48" fmla="*/ 490 w 509"/>
                <a:gd name="T49" fmla="*/ 232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9" h="515">
                  <a:moveTo>
                    <a:pt x="490" y="232"/>
                  </a:moveTo>
                  <a:cubicBezTo>
                    <a:pt x="475" y="232"/>
                    <a:pt x="396" y="269"/>
                    <a:pt x="396" y="203"/>
                  </a:cubicBezTo>
                  <a:cubicBezTo>
                    <a:pt x="396" y="137"/>
                    <a:pt x="475" y="174"/>
                    <a:pt x="490" y="174"/>
                  </a:cubicBezTo>
                  <a:cubicBezTo>
                    <a:pt x="505" y="174"/>
                    <a:pt x="506" y="151"/>
                    <a:pt x="506" y="151"/>
                  </a:cubicBezTo>
                  <a:cubicBezTo>
                    <a:pt x="505" y="1"/>
                    <a:pt x="505" y="1"/>
                    <a:pt x="505" y="1"/>
                  </a:cubicBezTo>
                  <a:cubicBezTo>
                    <a:pt x="364" y="1"/>
                    <a:pt x="364" y="1"/>
                    <a:pt x="364" y="1"/>
                  </a:cubicBezTo>
                  <a:cubicBezTo>
                    <a:pt x="364" y="1"/>
                    <a:pt x="339" y="0"/>
                    <a:pt x="339" y="16"/>
                  </a:cubicBezTo>
                  <a:cubicBezTo>
                    <a:pt x="339" y="32"/>
                    <a:pt x="382" y="116"/>
                    <a:pt x="304" y="116"/>
                  </a:cubicBezTo>
                  <a:cubicBezTo>
                    <a:pt x="227" y="116"/>
                    <a:pt x="276" y="36"/>
                    <a:pt x="276" y="21"/>
                  </a:cubicBezTo>
                  <a:cubicBezTo>
                    <a:pt x="276" y="6"/>
                    <a:pt x="258" y="3"/>
                    <a:pt x="258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156"/>
                    <a:pt x="110" y="156"/>
                    <a:pt x="110" y="156"/>
                  </a:cubicBezTo>
                  <a:cubicBezTo>
                    <a:pt x="110" y="156"/>
                    <a:pt x="110" y="177"/>
                    <a:pt x="91" y="177"/>
                  </a:cubicBezTo>
                  <a:cubicBezTo>
                    <a:pt x="72" y="177"/>
                    <a:pt x="0" y="128"/>
                    <a:pt x="0" y="205"/>
                  </a:cubicBezTo>
                  <a:cubicBezTo>
                    <a:pt x="0" y="282"/>
                    <a:pt x="80" y="230"/>
                    <a:pt x="94" y="230"/>
                  </a:cubicBezTo>
                  <a:cubicBezTo>
                    <a:pt x="107" y="230"/>
                    <a:pt x="109" y="260"/>
                    <a:pt x="109" y="260"/>
                  </a:cubicBezTo>
                  <a:cubicBezTo>
                    <a:pt x="109" y="405"/>
                    <a:pt x="109" y="405"/>
                    <a:pt x="109" y="405"/>
                  </a:cubicBezTo>
                  <a:cubicBezTo>
                    <a:pt x="258" y="405"/>
                    <a:pt x="258" y="405"/>
                    <a:pt x="258" y="405"/>
                  </a:cubicBezTo>
                  <a:cubicBezTo>
                    <a:pt x="258" y="405"/>
                    <a:pt x="280" y="399"/>
                    <a:pt x="280" y="413"/>
                  </a:cubicBezTo>
                  <a:cubicBezTo>
                    <a:pt x="280" y="427"/>
                    <a:pt x="232" y="515"/>
                    <a:pt x="310" y="515"/>
                  </a:cubicBezTo>
                  <a:cubicBezTo>
                    <a:pt x="388" y="515"/>
                    <a:pt x="336" y="431"/>
                    <a:pt x="336" y="416"/>
                  </a:cubicBezTo>
                  <a:cubicBezTo>
                    <a:pt x="336" y="401"/>
                    <a:pt x="359" y="404"/>
                    <a:pt x="359" y="404"/>
                  </a:cubicBezTo>
                  <a:cubicBezTo>
                    <a:pt x="509" y="404"/>
                    <a:pt x="509" y="404"/>
                    <a:pt x="509" y="404"/>
                  </a:cubicBezTo>
                  <a:cubicBezTo>
                    <a:pt x="505" y="257"/>
                    <a:pt x="505" y="257"/>
                    <a:pt x="505" y="257"/>
                  </a:cubicBezTo>
                  <a:cubicBezTo>
                    <a:pt x="505" y="257"/>
                    <a:pt x="505" y="232"/>
                    <a:pt x="490" y="232"/>
                  </a:cubicBez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5ED01F8B-602E-4DEA-89AE-9C239B102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2" y="1896"/>
              <a:ext cx="1208" cy="1211"/>
            </a:xfrm>
            <a:custGeom>
              <a:avLst/>
              <a:gdLst>
                <a:gd name="T0" fmla="*/ 494 w 510"/>
                <a:gd name="T1" fmla="*/ 336 h 511"/>
                <a:gd name="T2" fmla="*/ 400 w 510"/>
                <a:gd name="T3" fmla="*/ 311 h 511"/>
                <a:gd name="T4" fmla="*/ 491 w 510"/>
                <a:gd name="T5" fmla="*/ 283 h 511"/>
                <a:gd name="T6" fmla="*/ 510 w 510"/>
                <a:gd name="T7" fmla="*/ 262 h 511"/>
                <a:gd name="T8" fmla="*/ 510 w 510"/>
                <a:gd name="T9" fmla="*/ 109 h 511"/>
                <a:gd name="T10" fmla="*/ 367 w 510"/>
                <a:gd name="T11" fmla="*/ 109 h 511"/>
                <a:gd name="T12" fmla="*/ 343 w 510"/>
                <a:gd name="T13" fmla="*/ 92 h 511"/>
                <a:gd name="T14" fmla="*/ 310 w 510"/>
                <a:gd name="T15" fmla="*/ 0 h 511"/>
                <a:gd name="T16" fmla="*/ 279 w 510"/>
                <a:gd name="T17" fmla="*/ 92 h 511"/>
                <a:gd name="T18" fmla="*/ 264 w 510"/>
                <a:gd name="T19" fmla="*/ 111 h 511"/>
                <a:gd name="T20" fmla="*/ 110 w 510"/>
                <a:gd name="T21" fmla="*/ 111 h 511"/>
                <a:gd name="T22" fmla="*/ 111 w 510"/>
                <a:gd name="T23" fmla="*/ 259 h 511"/>
                <a:gd name="T24" fmla="*/ 92 w 510"/>
                <a:gd name="T25" fmla="*/ 284 h 511"/>
                <a:gd name="T26" fmla="*/ 0 w 510"/>
                <a:gd name="T27" fmla="*/ 309 h 511"/>
                <a:gd name="T28" fmla="*/ 98 w 510"/>
                <a:gd name="T29" fmla="*/ 338 h 511"/>
                <a:gd name="T30" fmla="*/ 109 w 510"/>
                <a:gd name="T31" fmla="*/ 358 h 511"/>
                <a:gd name="T32" fmla="*/ 109 w 510"/>
                <a:gd name="T33" fmla="*/ 509 h 511"/>
                <a:gd name="T34" fmla="*/ 257 w 510"/>
                <a:gd name="T35" fmla="*/ 509 h 511"/>
                <a:gd name="T36" fmla="*/ 278 w 510"/>
                <a:gd name="T37" fmla="*/ 487 h 511"/>
                <a:gd name="T38" fmla="*/ 311 w 510"/>
                <a:gd name="T39" fmla="*/ 400 h 511"/>
                <a:gd name="T40" fmla="*/ 338 w 510"/>
                <a:gd name="T41" fmla="*/ 493 h 511"/>
                <a:gd name="T42" fmla="*/ 362 w 510"/>
                <a:gd name="T43" fmla="*/ 511 h 511"/>
                <a:gd name="T44" fmla="*/ 509 w 510"/>
                <a:gd name="T45" fmla="*/ 511 h 511"/>
                <a:gd name="T46" fmla="*/ 509 w 510"/>
                <a:gd name="T47" fmla="*/ 366 h 511"/>
                <a:gd name="T48" fmla="*/ 494 w 510"/>
                <a:gd name="T49" fmla="*/ 33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0" h="511">
                  <a:moveTo>
                    <a:pt x="494" y="336"/>
                  </a:moveTo>
                  <a:cubicBezTo>
                    <a:pt x="480" y="336"/>
                    <a:pt x="400" y="388"/>
                    <a:pt x="400" y="311"/>
                  </a:cubicBezTo>
                  <a:cubicBezTo>
                    <a:pt x="400" y="234"/>
                    <a:pt x="472" y="283"/>
                    <a:pt x="491" y="283"/>
                  </a:cubicBezTo>
                  <a:cubicBezTo>
                    <a:pt x="510" y="283"/>
                    <a:pt x="510" y="262"/>
                    <a:pt x="510" y="262"/>
                  </a:cubicBezTo>
                  <a:cubicBezTo>
                    <a:pt x="510" y="109"/>
                    <a:pt x="510" y="109"/>
                    <a:pt x="510" y="109"/>
                  </a:cubicBezTo>
                  <a:cubicBezTo>
                    <a:pt x="367" y="109"/>
                    <a:pt x="367" y="109"/>
                    <a:pt x="367" y="109"/>
                  </a:cubicBezTo>
                  <a:cubicBezTo>
                    <a:pt x="367" y="109"/>
                    <a:pt x="343" y="110"/>
                    <a:pt x="343" y="92"/>
                  </a:cubicBezTo>
                  <a:cubicBezTo>
                    <a:pt x="343" y="75"/>
                    <a:pt x="375" y="0"/>
                    <a:pt x="310" y="0"/>
                  </a:cubicBezTo>
                  <a:cubicBezTo>
                    <a:pt x="244" y="0"/>
                    <a:pt x="279" y="78"/>
                    <a:pt x="279" y="92"/>
                  </a:cubicBezTo>
                  <a:cubicBezTo>
                    <a:pt x="279" y="107"/>
                    <a:pt x="264" y="111"/>
                    <a:pt x="264" y="111"/>
                  </a:cubicBezTo>
                  <a:cubicBezTo>
                    <a:pt x="110" y="111"/>
                    <a:pt x="110" y="111"/>
                    <a:pt x="110" y="111"/>
                  </a:cubicBezTo>
                  <a:cubicBezTo>
                    <a:pt x="111" y="259"/>
                    <a:pt x="111" y="259"/>
                    <a:pt x="111" y="259"/>
                  </a:cubicBezTo>
                  <a:cubicBezTo>
                    <a:pt x="111" y="259"/>
                    <a:pt x="110" y="284"/>
                    <a:pt x="92" y="284"/>
                  </a:cubicBezTo>
                  <a:cubicBezTo>
                    <a:pt x="74" y="284"/>
                    <a:pt x="0" y="239"/>
                    <a:pt x="0" y="309"/>
                  </a:cubicBezTo>
                  <a:cubicBezTo>
                    <a:pt x="0" y="379"/>
                    <a:pt x="80" y="338"/>
                    <a:pt x="98" y="338"/>
                  </a:cubicBezTo>
                  <a:cubicBezTo>
                    <a:pt x="116" y="338"/>
                    <a:pt x="109" y="358"/>
                    <a:pt x="109" y="358"/>
                  </a:cubicBezTo>
                  <a:cubicBezTo>
                    <a:pt x="109" y="509"/>
                    <a:pt x="109" y="509"/>
                    <a:pt x="109" y="509"/>
                  </a:cubicBezTo>
                  <a:cubicBezTo>
                    <a:pt x="257" y="509"/>
                    <a:pt x="257" y="509"/>
                    <a:pt x="257" y="509"/>
                  </a:cubicBezTo>
                  <a:cubicBezTo>
                    <a:pt x="257" y="509"/>
                    <a:pt x="278" y="502"/>
                    <a:pt x="278" y="487"/>
                  </a:cubicBezTo>
                  <a:cubicBezTo>
                    <a:pt x="278" y="472"/>
                    <a:pt x="239" y="400"/>
                    <a:pt x="311" y="400"/>
                  </a:cubicBezTo>
                  <a:cubicBezTo>
                    <a:pt x="383" y="400"/>
                    <a:pt x="338" y="479"/>
                    <a:pt x="338" y="493"/>
                  </a:cubicBezTo>
                  <a:cubicBezTo>
                    <a:pt x="338" y="507"/>
                    <a:pt x="362" y="511"/>
                    <a:pt x="362" y="511"/>
                  </a:cubicBezTo>
                  <a:cubicBezTo>
                    <a:pt x="509" y="511"/>
                    <a:pt x="509" y="511"/>
                    <a:pt x="509" y="511"/>
                  </a:cubicBezTo>
                  <a:cubicBezTo>
                    <a:pt x="509" y="366"/>
                    <a:pt x="509" y="366"/>
                    <a:pt x="509" y="366"/>
                  </a:cubicBezTo>
                  <a:cubicBezTo>
                    <a:pt x="509" y="366"/>
                    <a:pt x="507" y="336"/>
                    <a:pt x="494" y="336"/>
                  </a:cubicBez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F42B969E-D583-4328-91BB-3ADD322A9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" y="1211"/>
              <a:ext cx="1209" cy="1211"/>
            </a:xfrm>
            <a:custGeom>
              <a:avLst/>
              <a:gdLst>
                <a:gd name="T0" fmla="*/ 415 w 510"/>
                <a:gd name="T1" fmla="*/ 227 h 511"/>
                <a:gd name="T2" fmla="*/ 510 w 510"/>
                <a:gd name="T3" fmla="*/ 203 h 511"/>
                <a:gd name="T4" fmla="*/ 414 w 510"/>
                <a:gd name="T5" fmla="*/ 170 h 511"/>
                <a:gd name="T6" fmla="*/ 400 w 510"/>
                <a:gd name="T7" fmla="*/ 150 h 511"/>
                <a:gd name="T8" fmla="*/ 400 w 510"/>
                <a:gd name="T9" fmla="*/ 1 h 511"/>
                <a:gd name="T10" fmla="*/ 252 w 510"/>
                <a:gd name="T11" fmla="*/ 1 h 511"/>
                <a:gd name="T12" fmla="*/ 230 w 510"/>
                <a:gd name="T13" fmla="*/ 17 h 511"/>
                <a:gd name="T14" fmla="*/ 200 w 510"/>
                <a:gd name="T15" fmla="*/ 109 h 511"/>
                <a:gd name="T16" fmla="*/ 171 w 510"/>
                <a:gd name="T17" fmla="*/ 17 h 511"/>
                <a:gd name="T18" fmla="*/ 156 w 510"/>
                <a:gd name="T19" fmla="*/ 0 h 511"/>
                <a:gd name="T20" fmla="*/ 3 w 510"/>
                <a:gd name="T21" fmla="*/ 1 h 511"/>
                <a:gd name="T22" fmla="*/ 3 w 510"/>
                <a:gd name="T23" fmla="*/ 153 h 511"/>
                <a:gd name="T24" fmla="*/ 19 w 510"/>
                <a:gd name="T25" fmla="*/ 171 h 511"/>
                <a:gd name="T26" fmla="*/ 111 w 510"/>
                <a:gd name="T27" fmla="*/ 199 h 511"/>
                <a:gd name="T28" fmla="*/ 19 w 510"/>
                <a:gd name="T29" fmla="*/ 229 h 511"/>
                <a:gd name="T30" fmla="*/ 3 w 510"/>
                <a:gd name="T31" fmla="*/ 255 h 511"/>
                <a:gd name="T32" fmla="*/ 3 w 510"/>
                <a:gd name="T33" fmla="*/ 398 h 511"/>
                <a:gd name="T34" fmla="*/ 151 w 510"/>
                <a:gd name="T35" fmla="*/ 398 h 511"/>
                <a:gd name="T36" fmla="*/ 169 w 510"/>
                <a:gd name="T37" fmla="*/ 416 h 511"/>
                <a:gd name="T38" fmla="*/ 197 w 510"/>
                <a:gd name="T39" fmla="*/ 511 h 511"/>
                <a:gd name="T40" fmla="*/ 232 w 510"/>
                <a:gd name="T41" fmla="*/ 411 h 511"/>
                <a:gd name="T42" fmla="*/ 257 w 510"/>
                <a:gd name="T43" fmla="*/ 396 h 511"/>
                <a:gd name="T44" fmla="*/ 398 w 510"/>
                <a:gd name="T45" fmla="*/ 396 h 511"/>
                <a:gd name="T46" fmla="*/ 398 w 510"/>
                <a:gd name="T47" fmla="*/ 252 h 511"/>
                <a:gd name="T48" fmla="*/ 415 w 510"/>
                <a:gd name="T49" fmla="*/ 227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0" h="511">
                  <a:moveTo>
                    <a:pt x="415" y="227"/>
                  </a:moveTo>
                  <a:cubicBezTo>
                    <a:pt x="431" y="227"/>
                    <a:pt x="510" y="283"/>
                    <a:pt x="510" y="203"/>
                  </a:cubicBezTo>
                  <a:cubicBezTo>
                    <a:pt x="510" y="123"/>
                    <a:pt x="429" y="170"/>
                    <a:pt x="414" y="170"/>
                  </a:cubicBezTo>
                  <a:cubicBezTo>
                    <a:pt x="399" y="170"/>
                    <a:pt x="400" y="150"/>
                    <a:pt x="400" y="150"/>
                  </a:cubicBezTo>
                  <a:cubicBezTo>
                    <a:pt x="400" y="1"/>
                    <a:pt x="400" y="1"/>
                    <a:pt x="400" y="1"/>
                  </a:cubicBezTo>
                  <a:cubicBezTo>
                    <a:pt x="252" y="1"/>
                    <a:pt x="252" y="1"/>
                    <a:pt x="252" y="1"/>
                  </a:cubicBezTo>
                  <a:cubicBezTo>
                    <a:pt x="252" y="1"/>
                    <a:pt x="230" y="3"/>
                    <a:pt x="230" y="17"/>
                  </a:cubicBezTo>
                  <a:cubicBezTo>
                    <a:pt x="230" y="31"/>
                    <a:pt x="273" y="109"/>
                    <a:pt x="200" y="109"/>
                  </a:cubicBezTo>
                  <a:cubicBezTo>
                    <a:pt x="127" y="109"/>
                    <a:pt x="171" y="32"/>
                    <a:pt x="171" y="17"/>
                  </a:cubicBezTo>
                  <a:cubicBezTo>
                    <a:pt x="171" y="2"/>
                    <a:pt x="156" y="0"/>
                    <a:pt x="156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3" y="153"/>
                    <a:pt x="5" y="171"/>
                    <a:pt x="19" y="171"/>
                  </a:cubicBezTo>
                  <a:cubicBezTo>
                    <a:pt x="32" y="171"/>
                    <a:pt x="111" y="132"/>
                    <a:pt x="111" y="199"/>
                  </a:cubicBezTo>
                  <a:cubicBezTo>
                    <a:pt x="111" y="265"/>
                    <a:pt x="37" y="229"/>
                    <a:pt x="19" y="229"/>
                  </a:cubicBezTo>
                  <a:cubicBezTo>
                    <a:pt x="0" y="229"/>
                    <a:pt x="3" y="255"/>
                    <a:pt x="3" y="255"/>
                  </a:cubicBezTo>
                  <a:cubicBezTo>
                    <a:pt x="3" y="398"/>
                    <a:pt x="3" y="398"/>
                    <a:pt x="3" y="398"/>
                  </a:cubicBezTo>
                  <a:cubicBezTo>
                    <a:pt x="151" y="398"/>
                    <a:pt x="151" y="398"/>
                    <a:pt x="151" y="398"/>
                  </a:cubicBezTo>
                  <a:cubicBezTo>
                    <a:pt x="151" y="398"/>
                    <a:pt x="169" y="401"/>
                    <a:pt x="169" y="416"/>
                  </a:cubicBezTo>
                  <a:cubicBezTo>
                    <a:pt x="169" y="431"/>
                    <a:pt x="120" y="511"/>
                    <a:pt x="197" y="511"/>
                  </a:cubicBezTo>
                  <a:cubicBezTo>
                    <a:pt x="275" y="511"/>
                    <a:pt x="232" y="427"/>
                    <a:pt x="232" y="411"/>
                  </a:cubicBezTo>
                  <a:cubicBezTo>
                    <a:pt x="232" y="395"/>
                    <a:pt x="257" y="396"/>
                    <a:pt x="257" y="396"/>
                  </a:cubicBezTo>
                  <a:cubicBezTo>
                    <a:pt x="398" y="396"/>
                    <a:pt x="398" y="396"/>
                    <a:pt x="398" y="396"/>
                  </a:cubicBezTo>
                  <a:cubicBezTo>
                    <a:pt x="398" y="252"/>
                    <a:pt x="398" y="252"/>
                    <a:pt x="398" y="252"/>
                  </a:cubicBezTo>
                  <a:cubicBezTo>
                    <a:pt x="398" y="252"/>
                    <a:pt x="399" y="227"/>
                    <a:pt x="415" y="227"/>
                  </a:cubicBez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F1FAF7CA-17A0-4B93-AAF5-603B240AC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0" y="955"/>
              <a:ext cx="1216" cy="1204"/>
            </a:xfrm>
            <a:custGeom>
              <a:avLst/>
              <a:gdLst>
                <a:gd name="T0" fmla="*/ 421 w 513"/>
                <a:gd name="T1" fmla="*/ 337 h 508"/>
                <a:gd name="T2" fmla="*/ 513 w 513"/>
                <a:gd name="T3" fmla="*/ 307 h 508"/>
                <a:gd name="T4" fmla="*/ 421 w 513"/>
                <a:gd name="T5" fmla="*/ 279 h 508"/>
                <a:gd name="T6" fmla="*/ 405 w 513"/>
                <a:gd name="T7" fmla="*/ 261 h 508"/>
                <a:gd name="T8" fmla="*/ 405 w 513"/>
                <a:gd name="T9" fmla="*/ 109 h 508"/>
                <a:gd name="T10" fmla="*/ 255 w 513"/>
                <a:gd name="T11" fmla="*/ 110 h 508"/>
                <a:gd name="T12" fmla="*/ 233 w 513"/>
                <a:gd name="T13" fmla="*/ 94 h 508"/>
                <a:gd name="T14" fmla="*/ 202 w 513"/>
                <a:gd name="T15" fmla="*/ 0 h 508"/>
                <a:gd name="T16" fmla="*/ 175 w 513"/>
                <a:gd name="T17" fmla="*/ 94 h 508"/>
                <a:gd name="T18" fmla="*/ 160 w 513"/>
                <a:gd name="T19" fmla="*/ 110 h 508"/>
                <a:gd name="T20" fmla="*/ 4 w 513"/>
                <a:gd name="T21" fmla="*/ 108 h 508"/>
                <a:gd name="T22" fmla="*/ 3 w 513"/>
                <a:gd name="T23" fmla="*/ 249 h 508"/>
                <a:gd name="T24" fmla="*/ 19 w 513"/>
                <a:gd name="T25" fmla="*/ 275 h 508"/>
                <a:gd name="T26" fmla="*/ 115 w 513"/>
                <a:gd name="T27" fmla="*/ 308 h 508"/>
                <a:gd name="T28" fmla="*/ 21 w 513"/>
                <a:gd name="T29" fmla="*/ 339 h 508"/>
                <a:gd name="T30" fmla="*/ 5 w 513"/>
                <a:gd name="T31" fmla="*/ 366 h 508"/>
                <a:gd name="T32" fmla="*/ 5 w 513"/>
                <a:gd name="T33" fmla="*/ 508 h 508"/>
                <a:gd name="T34" fmla="*/ 159 w 513"/>
                <a:gd name="T35" fmla="*/ 508 h 508"/>
                <a:gd name="T36" fmla="*/ 174 w 513"/>
                <a:gd name="T37" fmla="*/ 489 h 508"/>
                <a:gd name="T38" fmla="*/ 205 w 513"/>
                <a:gd name="T39" fmla="*/ 397 h 508"/>
                <a:gd name="T40" fmla="*/ 238 w 513"/>
                <a:gd name="T41" fmla="*/ 489 h 508"/>
                <a:gd name="T42" fmla="*/ 262 w 513"/>
                <a:gd name="T43" fmla="*/ 506 h 508"/>
                <a:gd name="T44" fmla="*/ 405 w 513"/>
                <a:gd name="T45" fmla="*/ 506 h 508"/>
                <a:gd name="T46" fmla="*/ 405 w 513"/>
                <a:gd name="T47" fmla="*/ 363 h 508"/>
                <a:gd name="T48" fmla="*/ 421 w 513"/>
                <a:gd name="T49" fmla="*/ 337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3" h="508">
                  <a:moveTo>
                    <a:pt x="421" y="337"/>
                  </a:moveTo>
                  <a:cubicBezTo>
                    <a:pt x="439" y="337"/>
                    <a:pt x="513" y="373"/>
                    <a:pt x="513" y="307"/>
                  </a:cubicBezTo>
                  <a:cubicBezTo>
                    <a:pt x="513" y="240"/>
                    <a:pt x="434" y="279"/>
                    <a:pt x="421" y="279"/>
                  </a:cubicBezTo>
                  <a:cubicBezTo>
                    <a:pt x="407" y="279"/>
                    <a:pt x="405" y="261"/>
                    <a:pt x="405" y="261"/>
                  </a:cubicBezTo>
                  <a:cubicBezTo>
                    <a:pt x="405" y="109"/>
                    <a:pt x="405" y="109"/>
                    <a:pt x="405" y="109"/>
                  </a:cubicBezTo>
                  <a:cubicBezTo>
                    <a:pt x="255" y="110"/>
                    <a:pt x="255" y="110"/>
                    <a:pt x="255" y="110"/>
                  </a:cubicBezTo>
                  <a:cubicBezTo>
                    <a:pt x="255" y="110"/>
                    <a:pt x="233" y="107"/>
                    <a:pt x="233" y="94"/>
                  </a:cubicBezTo>
                  <a:cubicBezTo>
                    <a:pt x="233" y="81"/>
                    <a:pt x="274" y="0"/>
                    <a:pt x="202" y="0"/>
                  </a:cubicBezTo>
                  <a:cubicBezTo>
                    <a:pt x="130" y="0"/>
                    <a:pt x="175" y="77"/>
                    <a:pt x="175" y="94"/>
                  </a:cubicBezTo>
                  <a:cubicBezTo>
                    <a:pt x="175" y="111"/>
                    <a:pt x="160" y="110"/>
                    <a:pt x="160" y="110"/>
                  </a:cubicBezTo>
                  <a:cubicBezTo>
                    <a:pt x="4" y="108"/>
                    <a:pt x="4" y="108"/>
                    <a:pt x="4" y="108"/>
                  </a:cubicBezTo>
                  <a:cubicBezTo>
                    <a:pt x="3" y="249"/>
                    <a:pt x="3" y="249"/>
                    <a:pt x="3" y="249"/>
                  </a:cubicBezTo>
                  <a:cubicBezTo>
                    <a:pt x="3" y="249"/>
                    <a:pt x="0" y="275"/>
                    <a:pt x="19" y="275"/>
                  </a:cubicBezTo>
                  <a:cubicBezTo>
                    <a:pt x="38" y="275"/>
                    <a:pt x="115" y="240"/>
                    <a:pt x="115" y="308"/>
                  </a:cubicBezTo>
                  <a:cubicBezTo>
                    <a:pt x="115" y="376"/>
                    <a:pt x="36" y="339"/>
                    <a:pt x="21" y="339"/>
                  </a:cubicBezTo>
                  <a:cubicBezTo>
                    <a:pt x="6" y="339"/>
                    <a:pt x="5" y="366"/>
                    <a:pt x="5" y="366"/>
                  </a:cubicBezTo>
                  <a:cubicBezTo>
                    <a:pt x="5" y="508"/>
                    <a:pt x="5" y="508"/>
                    <a:pt x="5" y="508"/>
                  </a:cubicBezTo>
                  <a:cubicBezTo>
                    <a:pt x="159" y="508"/>
                    <a:pt x="159" y="508"/>
                    <a:pt x="159" y="508"/>
                  </a:cubicBezTo>
                  <a:cubicBezTo>
                    <a:pt x="159" y="508"/>
                    <a:pt x="174" y="504"/>
                    <a:pt x="174" y="489"/>
                  </a:cubicBezTo>
                  <a:cubicBezTo>
                    <a:pt x="174" y="475"/>
                    <a:pt x="139" y="397"/>
                    <a:pt x="205" y="397"/>
                  </a:cubicBezTo>
                  <a:cubicBezTo>
                    <a:pt x="270" y="397"/>
                    <a:pt x="238" y="472"/>
                    <a:pt x="238" y="489"/>
                  </a:cubicBezTo>
                  <a:cubicBezTo>
                    <a:pt x="238" y="507"/>
                    <a:pt x="262" y="506"/>
                    <a:pt x="262" y="506"/>
                  </a:cubicBezTo>
                  <a:cubicBezTo>
                    <a:pt x="405" y="506"/>
                    <a:pt x="405" y="506"/>
                    <a:pt x="405" y="506"/>
                  </a:cubicBezTo>
                  <a:cubicBezTo>
                    <a:pt x="405" y="363"/>
                    <a:pt x="405" y="363"/>
                    <a:pt x="405" y="363"/>
                  </a:cubicBezTo>
                  <a:cubicBezTo>
                    <a:pt x="405" y="363"/>
                    <a:pt x="402" y="337"/>
                    <a:pt x="421" y="337"/>
                  </a:cubicBezTo>
                  <a:close/>
                </a:path>
              </a:pathLst>
            </a:custGeom>
            <a:noFill/>
            <a:ln w="15875" cap="flat">
              <a:solidFill>
                <a:srgbClr val="5C005C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7" name="TextBox 57">
            <a:extLst>
              <a:ext uri="{FF2B5EF4-FFF2-40B4-BE49-F238E27FC236}">
                <a16:creationId xmlns:a16="http://schemas.microsoft.com/office/drawing/2014/main" id="{F196DF0C-C619-49F6-A12E-EBA8D60BAC03}"/>
              </a:ext>
            </a:extLst>
          </p:cNvPr>
          <p:cNvSpPr txBox="1"/>
          <p:nvPr/>
        </p:nvSpPr>
        <p:spPr>
          <a:xfrm>
            <a:off x="986107" y="3410116"/>
            <a:ext cx="4902473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Aft>
                <a:spcPts val="600"/>
              </a:spcAft>
              <a:defRPr/>
            </a:pPr>
            <a:r>
              <a:rPr lang="es-E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Modelo de datos común con Dynamics 365: Common Data Service </a:t>
            </a:r>
            <a:r>
              <a:rPr lang="es-ES" err="1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for</a:t>
            </a:r>
            <a:r>
              <a:rPr lang="es-ES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 Apps</a:t>
            </a:r>
          </a:p>
        </p:txBody>
      </p:sp>
      <p:pic>
        <p:nvPicPr>
          <p:cNvPr id="18" name="Graphic 60">
            <a:extLst>
              <a:ext uri="{FF2B5EF4-FFF2-40B4-BE49-F238E27FC236}">
                <a16:creationId xmlns:a16="http://schemas.microsoft.com/office/drawing/2014/main" id="{4D35F34F-54AD-4FED-9F9D-C27C5CF444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0146" y="3587715"/>
            <a:ext cx="438865" cy="438865"/>
          </a:xfrm>
          <a:prstGeom prst="rect">
            <a:avLst/>
          </a:prstGeom>
        </p:spPr>
      </p:pic>
      <p:grpSp>
        <p:nvGrpSpPr>
          <p:cNvPr id="19" name="Group 61">
            <a:extLst>
              <a:ext uri="{FF2B5EF4-FFF2-40B4-BE49-F238E27FC236}">
                <a16:creationId xmlns:a16="http://schemas.microsoft.com/office/drawing/2014/main" id="{5DD80AE8-2AF8-488F-B842-A43EB18C4A28}"/>
              </a:ext>
            </a:extLst>
          </p:cNvPr>
          <p:cNvGrpSpPr>
            <a:grpSpLocks noChangeAspect="1"/>
          </p:cNvGrpSpPr>
          <p:nvPr/>
        </p:nvGrpSpPr>
        <p:grpSpPr>
          <a:xfrm>
            <a:off x="366553" y="856544"/>
            <a:ext cx="786048" cy="786048"/>
            <a:chOff x="5216175" y="2901971"/>
            <a:chExt cx="1715723" cy="1715723"/>
          </a:xfrm>
        </p:grpSpPr>
        <p:sp>
          <p:nvSpPr>
            <p:cNvPr id="20" name="Oval 62">
              <a:extLst>
                <a:ext uri="{FF2B5EF4-FFF2-40B4-BE49-F238E27FC236}">
                  <a16:creationId xmlns:a16="http://schemas.microsoft.com/office/drawing/2014/main" id="{F5BEC6A7-DFCF-45CE-A522-61B64F24F53A}"/>
                </a:ext>
              </a:extLst>
            </p:cNvPr>
            <p:cNvSpPr/>
            <p:nvPr/>
          </p:nvSpPr>
          <p:spPr bwMode="auto">
            <a:xfrm>
              <a:off x="5216175" y="2901971"/>
              <a:ext cx="1715723" cy="1715723"/>
            </a:xfrm>
            <a:prstGeom prst="ellipse">
              <a:avLst/>
            </a:prstGeom>
            <a:solidFill>
              <a:srgbClr val="5C005C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64549" tIns="131640" rIns="164549" bIns="1316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83897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pSp>
          <p:nvGrpSpPr>
            <p:cNvPr id="21" name="Group 4">
              <a:extLst>
                <a:ext uri="{FF2B5EF4-FFF2-40B4-BE49-F238E27FC236}">
                  <a16:creationId xmlns:a16="http://schemas.microsoft.com/office/drawing/2014/main" id="{55397EEA-81E5-4AD0-AB5D-6FA9186BCE8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681957" y="3458104"/>
              <a:ext cx="784088" cy="603380"/>
              <a:chOff x="2880" y="2176"/>
              <a:chExt cx="256" cy="197"/>
            </a:xfrm>
            <a:solidFill>
              <a:srgbClr val="D2D2D2"/>
            </a:solidFill>
          </p:grpSpPr>
          <p:sp>
            <p:nvSpPr>
              <p:cNvPr id="22" name="Freeform 5">
                <a:extLst>
                  <a:ext uri="{FF2B5EF4-FFF2-40B4-BE49-F238E27FC236}">
                    <a16:creationId xmlns:a16="http://schemas.microsoft.com/office/drawing/2014/main" id="{2EBBA4C4-8FB5-459B-AFD7-26B182D4C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7" y="2320"/>
                <a:ext cx="52" cy="53"/>
              </a:xfrm>
              <a:custGeom>
                <a:avLst/>
                <a:gdLst>
                  <a:gd name="T0" fmla="*/ 79 w 130"/>
                  <a:gd name="T1" fmla="*/ 8 h 129"/>
                  <a:gd name="T2" fmla="*/ 51 w 130"/>
                  <a:gd name="T3" fmla="*/ 8 h 129"/>
                  <a:gd name="T4" fmla="*/ 8 w 130"/>
                  <a:gd name="T5" fmla="*/ 50 h 129"/>
                  <a:gd name="T6" fmla="*/ 8 w 130"/>
                  <a:gd name="T7" fmla="*/ 79 h 129"/>
                  <a:gd name="T8" fmla="*/ 51 w 130"/>
                  <a:gd name="T9" fmla="*/ 122 h 129"/>
                  <a:gd name="T10" fmla="*/ 79 w 130"/>
                  <a:gd name="T11" fmla="*/ 122 h 129"/>
                  <a:gd name="T12" fmla="*/ 122 w 130"/>
                  <a:gd name="T13" fmla="*/ 79 h 129"/>
                  <a:gd name="T14" fmla="*/ 122 w 130"/>
                  <a:gd name="T15" fmla="*/ 50 h 129"/>
                  <a:gd name="T16" fmla="*/ 79 w 130"/>
                  <a:gd name="T17" fmla="*/ 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8"/>
                    </a:move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lnTo>
                      <a:pt x="79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3" name="Freeform 6">
                <a:extLst>
                  <a:ext uri="{FF2B5EF4-FFF2-40B4-BE49-F238E27FC236}">
                    <a16:creationId xmlns:a16="http://schemas.microsoft.com/office/drawing/2014/main" id="{DE172773-1E0D-4FA8-B5C3-0970F43917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3" y="2283"/>
                <a:ext cx="52" cy="53"/>
              </a:xfrm>
              <a:custGeom>
                <a:avLst/>
                <a:gdLst>
                  <a:gd name="T0" fmla="*/ 79 w 130"/>
                  <a:gd name="T1" fmla="*/ 8 h 129"/>
                  <a:gd name="T2" fmla="*/ 51 w 130"/>
                  <a:gd name="T3" fmla="*/ 8 h 129"/>
                  <a:gd name="T4" fmla="*/ 8 w 130"/>
                  <a:gd name="T5" fmla="*/ 50 h 129"/>
                  <a:gd name="T6" fmla="*/ 8 w 130"/>
                  <a:gd name="T7" fmla="*/ 79 h 129"/>
                  <a:gd name="T8" fmla="*/ 51 w 130"/>
                  <a:gd name="T9" fmla="*/ 122 h 129"/>
                  <a:gd name="T10" fmla="*/ 79 w 130"/>
                  <a:gd name="T11" fmla="*/ 122 h 129"/>
                  <a:gd name="T12" fmla="*/ 122 w 130"/>
                  <a:gd name="T13" fmla="*/ 79 h 129"/>
                  <a:gd name="T14" fmla="*/ 122 w 130"/>
                  <a:gd name="T15" fmla="*/ 50 h 129"/>
                  <a:gd name="T16" fmla="*/ 79 w 130"/>
                  <a:gd name="T17" fmla="*/ 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8"/>
                    </a:move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lnTo>
                      <a:pt x="79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54476C2F-3297-47B8-A560-7F19A11283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09" y="2247"/>
                <a:ext cx="124" cy="126"/>
              </a:xfrm>
              <a:custGeom>
                <a:avLst/>
                <a:gdLst>
                  <a:gd name="T0" fmla="*/ 300 w 308"/>
                  <a:gd name="T1" fmla="*/ 139 h 307"/>
                  <a:gd name="T2" fmla="*/ 286 w 308"/>
                  <a:gd name="T3" fmla="*/ 125 h 307"/>
                  <a:gd name="T4" fmla="*/ 168 w 308"/>
                  <a:gd name="T5" fmla="*/ 8 h 307"/>
                  <a:gd name="T6" fmla="*/ 140 w 308"/>
                  <a:gd name="T7" fmla="*/ 8 h 307"/>
                  <a:gd name="T8" fmla="*/ 22 w 308"/>
                  <a:gd name="T9" fmla="*/ 125 h 307"/>
                  <a:gd name="T10" fmla="*/ 8 w 308"/>
                  <a:gd name="T11" fmla="*/ 139 h 307"/>
                  <a:gd name="T12" fmla="*/ 8 w 308"/>
                  <a:gd name="T13" fmla="*/ 168 h 307"/>
                  <a:gd name="T14" fmla="*/ 22 w 308"/>
                  <a:gd name="T15" fmla="*/ 182 h 307"/>
                  <a:gd name="T16" fmla="*/ 140 w 308"/>
                  <a:gd name="T17" fmla="*/ 299 h 307"/>
                  <a:gd name="T18" fmla="*/ 168 w 308"/>
                  <a:gd name="T19" fmla="*/ 299 h 307"/>
                  <a:gd name="T20" fmla="*/ 286 w 308"/>
                  <a:gd name="T21" fmla="*/ 182 h 307"/>
                  <a:gd name="T22" fmla="*/ 300 w 308"/>
                  <a:gd name="T23" fmla="*/ 168 h 307"/>
                  <a:gd name="T24" fmla="*/ 300 w 308"/>
                  <a:gd name="T25" fmla="*/ 139 h 307"/>
                  <a:gd name="T26" fmla="*/ 140 w 308"/>
                  <a:gd name="T27" fmla="*/ 210 h 307"/>
                  <a:gd name="T28" fmla="*/ 108 w 308"/>
                  <a:gd name="T29" fmla="*/ 179 h 307"/>
                  <a:gd name="T30" fmla="*/ 97 w 308"/>
                  <a:gd name="T31" fmla="*/ 168 h 307"/>
                  <a:gd name="T32" fmla="*/ 97 w 308"/>
                  <a:gd name="T33" fmla="*/ 139 h 307"/>
                  <a:gd name="T34" fmla="*/ 140 w 308"/>
                  <a:gd name="T35" fmla="*/ 97 h 307"/>
                  <a:gd name="T36" fmla="*/ 168 w 308"/>
                  <a:gd name="T37" fmla="*/ 97 h 307"/>
                  <a:gd name="T38" fmla="*/ 211 w 308"/>
                  <a:gd name="T39" fmla="*/ 139 h 307"/>
                  <a:gd name="T40" fmla="*/ 211 w 308"/>
                  <a:gd name="T41" fmla="*/ 168 h 307"/>
                  <a:gd name="T42" fmla="*/ 200 w 308"/>
                  <a:gd name="T43" fmla="*/ 179 h 307"/>
                  <a:gd name="T44" fmla="*/ 168 w 308"/>
                  <a:gd name="T45" fmla="*/ 210 h 307"/>
                  <a:gd name="T46" fmla="*/ 140 w 308"/>
                  <a:gd name="T47" fmla="*/ 21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8" h="307">
                    <a:moveTo>
                      <a:pt x="300" y="139"/>
                    </a:moveTo>
                    <a:cubicBezTo>
                      <a:pt x="286" y="125"/>
                      <a:pt x="286" y="125"/>
                      <a:pt x="286" y="125"/>
                    </a:cubicBezTo>
                    <a:cubicBezTo>
                      <a:pt x="168" y="8"/>
                      <a:pt x="168" y="8"/>
                      <a:pt x="168" y="8"/>
                    </a:cubicBezTo>
                    <a:cubicBezTo>
                      <a:pt x="161" y="0"/>
                      <a:pt x="148" y="0"/>
                      <a:pt x="140" y="8"/>
                    </a:cubicBezTo>
                    <a:cubicBezTo>
                      <a:pt x="22" y="125"/>
                      <a:pt x="22" y="125"/>
                      <a:pt x="22" y="125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0" y="147"/>
                      <a:pt x="0" y="160"/>
                      <a:pt x="8" y="168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140" y="299"/>
                      <a:pt x="140" y="299"/>
                      <a:pt x="140" y="299"/>
                    </a:cubicBezTo>
                    <a:cubicBezTo>
                      <a:pt x="148" y="307"/>
                      <a:pt x="161" y="307"/>
                      <a:pt x="168" y="299"/>
                    </a:cubicBezTo>
                    <a:cubicBezTo>
                      <a:pt x="286" y="182"/>
                      <a:pt x="286" y="182"/>
                      <a:pt x="286" y="182"/>
                    </a:cubicBezTo>
                    <a:cubicBezTo>
                      <a:pt x="300" y="168"/>
                      <a:pt x="300" y="168"/>
                      <a:pt x="300" y="168"/>
                    </a:cubicBezTo>
                    <a:cubicBezTo>
                      <a:pt x="308" y="160"/>
                      <a:pt x="308" y="147"/>
                      <a:pt x="300" y="139"/>
                    </a:cubicBezTo>
                    <a:moveTo>
                      <a:pt x="140" y="210"/>
                    </a:moveTo>
                    <a:cubicBezTo>
                      <a:pt x="108" y="179"/>
                      <a:pt x="108" y="179"/>
                      <a:pt x="108" y="179"/>
                    </a:cubicBezTo>
                    <a:cubicBezTo>
                      <a:pt x="97" y="168"/>
                      <a:pt x="97" y="168"/>
                      <a:pt x="97" y="168"/>
                    </a:cubicBezTo>
                    <a:cubicBezTo>
                      <a:pt x="89" y="160"/>
                      <a:pt x="89" y="147"/>
                      <a:pt x="97" y="139"/>
                    </a:cubicBezTo>
                    <a:cubicBezTo>
                      <a:pt x="140" y="97"/>
                      <a:pt x="140" y="97"/>
                      <a:pt x="140" y="97"/>
                    </a:cubicBezTo>
                    <a:cubicBezTo>
                      <a:pt x="148" y="89"/>
                      <a:pt x="161" y="89"/>
                      <a:pt x="168" y="97"/>
                    </a:cubicBezTo>
                    <a:cubicBezTo>
                      <a:pt x="211" y="139"/>
                      <a:pt x="211" y="139"/>
                      <a:pt x="211" y="139"/>
                    </a:cubicBezTo>
                    <a:cubicBezTo>
                      <a:pt x="219" y="147"/>
                      <a:pt x="219" y="160"/>
                      <a:pt x="211" y="168"/>
                    </a:cubicBezTo>
                    <a:cubicBezTo>
                      <a:pt x="200" y="179"/>
                      <a:pt x="200" y="179"/>
                      <a:pt x="200" y="179"/>
                    </a:cubicBezTo>
                    <a:cubicBezTo>
                      <a:pt x="168" y="210"/>
                      <a:pt x="168" y="210"/>
                      <a:pt x="168" y="210"/>
                    </a:cubicBezTo>
                    <a:cubicBezTo>
                      <a:pt x="161" y="218"/>
                      <a:pt x="148" y="218"/>
                      <a:pt x="140" y="2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5" name="Freeform 8">
                <a:extLst>
                  <a:ext uri="{FF2B5EF4-FFF2-40B4-BE49-F238E27FC236}">
                    <a16:creationId xmlns:a16="http://schemas.microsoft.com/office/drawing/2014/main" id="{5311346F-E5A2-4B07-A1CA-502E27418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7" y="2247"/>
                <a:ext cx="52" cy="53"/>
              </a:xfrm>
              <a:custGeom>
                <a:avLst/>
                <a:gdLst>
                  <a:gd name="T0" fmla="*/ 79 w 130"/>
                  <a:gd name="T1" fmla="*/ 122 h 129"/>
                  <a:gd name="T2" fmla="*/ 122 w 130"/>
                  <a:gd name="T3" fmla="*/ 79 h 129"/>
                  <a:gd name="T4" fmla="*/ 122 w 130"/>
                  <a:gd name="T5" fmla="*/ 50 h 129"/>
                  <a:gd name="T6" fmla="*/ 79 w 130"/>
                  <a:gd name="T7" fmla="*/ 8 h 129"/>
                  <a:gd name="T8" fmla="*/ 51 w 130"/>
                  <a:gd name="T9" fmla="*/ 8 h 129"/>
                  <a:gd name="T10" fmla="*/ 8 w 130"/>
                  <a:gd name="T11" fmla="*/ 50 h 129"/>
                  <a:gd name="T12" fmla="*/ 8 w 130"/>
                  <a:gd name="T13" fmla="*/ 79 h 129"/>
                  <a:gd name="T14" fmla="*/ 51 w 130"/>
                  <a:gd name="T15" fmla="*/ 122 h 129"/>
                  <a:gd name="T16" fmla="*/ 79 w 130"/>
                  <a:gd name="T17" fmla="*/ 1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79" y="122"/>
                    </a:moveTo>
                    <a:cubicBezTo>
                      <a:pt x="122" y="79"/>
                      <a:pt x="122" y="79"/>
                      <a:pt x="122" y="79"/>
                    </a:cubicBezTo>
                    <a:cubicBezTo>
                      <a:pt x="130" y="71"/>
                      <a:pt x="130" y="58"/>
                      <a:pt x="122" y="50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1" y="0"/>
                      <a:pt x="59" y="0"/>
                      <a:pt x="51" y="8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0" y="58"/>
                      <a:pt x="0" y="71"/>
                      <a:pt x="8" y="7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9" y="129"/>
                      <a:pt x="71" y="129"/>
                      <a:pt x="79" y="12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EDE3A5E7-01FF-4848-9DE1-F4B74AEAD4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0" y="2176"/>
                <a:ext cx="256" cy="170"/>
              </a:xfrm>
              <a:custGeom>
                <a:avLst/>
                <a:gdLst>
                  <a:gd name="T0" fmla="*/ 562 w 638"/>
                  <a:gd name="T1" fmla="*/ 413 h 413"/>
                  <a:gd name="T2" fmla="*/ 549 w 638"/>
                  <a:gd name="T3" fmla="*/ 413 h 413"/>
                  <a:gd name="T4" fmla="*/ 549 w 638"/>
                  <a:gd name="T5" fmla="*/ 388 h 413"/>
                  <a:gd name="T6" fmla="*/ 562 w 638"/>
                  <a:gd name="T7" fmla="*/ 388 h 413"/>
                  <a:gd name="T8" fmla="*/ 612 w 638"/>
                  <a:gd name="T9" fmla="*/ 338 h 413"/>
                  <a:gd name="T10" fmla="*/ 612 w 638"/>
                  <a:gd name="T11" fmla="*/ 75 h 413"/>
                  <a:gd name="T12" fmla="*/ 562 w 638"/>
                  <a:gd name="T13" fmla="*/ 26 h 413"/>
                  <a:gd name="T14" fmla="*/ 75 w 638"/>
                  <a:gd name="T15" fmla="*/ 26 h 413"/>
                  <a:gd name="T16" fmla="*/ 25 w 638"/>
                  <a:gd name="T17" fmla="*/ 75 h 413"/>
                  <a:gd name="T18" fmla="*/ 25 w 638"/>
                  <a:gd name="T19" fmla="*/ 338 h 413"/>
                  <a:gd name="T20" fmla="*/ 75 w 638"/>
                  <a:gd name="T21" fmla="*/ 388 h 413"/>
                  <a:gd name="T22" fmla="*/ 88 w 638"/>
                  <a:gd name="T23" fmla="*/ 388 h 413"/>
                  <a:gd name="T24" fmla="*/ 88 w 638"/>
                  <a:gd name="T25" fmla="*/ 413 h 413"/>
                  <a:gd name="T26" fmla="*/ 75 w 638"/>
                  <a:gd name="T27" fmla="*/ 413 h 413"/>
                  <a:gd name="T28" fmla="*/ 0 w 638"/>
                  <a:gd name="T29" fmla="*/ 338 h 413"/>
                  <a:gd name="T30" fmla="*/ 0 w 638"/>
                  <a:gd name="T31" fmla="*/ 75 h 413"/>
                  <a:gd name="T32" fmla="*/ 75 w 638"/>
                  <a:gd name="T33" fmla="*/ 0 h 413"/>
                  <a:gd name="T34" fmla="*/ 562 w 638"/>
                  <a:gd name="T35" fmla="*/ 0 h 413"/>
                  <a:gd name="T36" fmla="*/ 638 w 638"/>
                  <a:gd name="T37" fmla="*/ 75 h 413"/>
                  <a:gd name="T38" fmla="*/ 638 w 638"/>
                  <a:gd name="T39" fmla="*/ 338 h 413"/>
                  <a:gd name="T40" fmla="*/ 562 w 638"/>
                  <a:gd name="T41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38" h="413">
                    <a:moveTo>
                      <a:pt x="562" y="413"/>
                    </a:moveTo>
                    <a:cubicBezTo>
                      <a:pt x="549" y="413"/>
                      <a:pt x="549" y="413"/>
                      <a:pt x="549" y="413"/>
                    </a:cubicBezTo>
                    <a:cubicBezTo>
                      <a:pt x="549" y="388"/>
                      <a:pt x="549" y="388"/>
                      <a:pt x="549" y="388"/>
                    </a:cubicBezTo>
                    <a:cubicBezTo>
                      <a:pt x="562" y="388"/>
                      <a:pt x="562" y="388"/>
                      <a:pt x="562" y="388"/>
                    </a:cubicBezTo>
                    <a:cubicBezTo>
                      <a:pt x="590" y="388"/>
                      <a:pt x="612" y="365"/>
                      <a:pt x="612" y="338"/>
                    </a:cubicBezTo>
                    <a:cubicBezTo>
                      <a:pt x="612" y="75"/>
                      <a:pt x="612" y="75"/>
                      <a:pt x="612" y="75"/>
                    </a:cubicBezTo>
                    <a:cubicBezTo>
                      <a:pt x="612" y="48"/>
                      <a:pt x="590" y="26"/>
                      <a:pt x="562" y="26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47" y="26"/>
                      <a:pt x="25" y="48"/>
                      <a:pt x="25" y="75"/>
                    </a:cubicBezTo>
                    <a:cubicBezTo>
                      <a:pt x="25" y="338"/>
                      <a:pt x="25" y="338"/>
                      <a:pt x="25" y="338"/>
                    </a:cubicBezTo>
                    <a:cubicBezTo>
                      <a:pt x="25" y="365"/>
                      <a:pt x="47" y="388"/>
                      <a:pt x="75" y="388"/>
                    </a:cubicBezTo>
                    <a:cubicBezTo>
                      <a:pt x="88" y="388"/>
                      <a:pt x="88" y="388"/>
                      <a:pt x="88" y="388"/>
                    </a:cubicBezTo>
                    <a:cubicBezTo>
                      <a:pt x="88" y="413"/>
                      <a:pt x="88" y="413"/>
                      <a:pt x="88" y="413"/>
                    </a:cubicBezTo>
                    <a:cubicBezTo>
                      <a:pt x="75" y="413"/>
                      <a:pt x="75" y="413"/>
                      <a:pt x="75" y="413"/>
                    </a:cubicBezTo>
                    <a:cubicBezTo>
                      <a:pt x="33" y="413"/>
                      <a:pt x="0" y="380"/>
                      <a:pt x="0" y="33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3" y="0"/>
                      <a:pt x="75" y="0"/>
                    </a:cubicBezTo>
                    <a:cubicBezTo>
                      <a:pt x="562" y="0"/>
                      <a:pt x="562" y="0"/>
                      <a:pt x="562" y="0"/>
                    </a:cubicBezTo>
                    <a:cubicBezTo>
                      <a:pt x="604" y="0"/>
                      <a:pt x="638" y="34"/>
                      <a:pt x="638" y="75"/>
                    </a:cubicBezTo>
                    <a:cubicBezTo>
                      <a:pt x="638" y="338"/>
                      <a:pt x="638" y="338"/>
                      <a:pt x="638" y="338"/>
                    </a:cubicBezTo>
                    <a:cubicBezTo>
                      <a:pt x="638" y="380"/>
                      <a:pt x="604" y="413"/>
                      <a:pt x="562" y="41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9142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3B3EB7-E4F8-46BF-9DFD-3FB8B11C72C5}"/>
              </a:ext>
            </a:extLst>
          </p:cNvPr>
          <p:cNvSpPr>
            <a:spLocks noGrp="1"/>
          </p:cNvSpPr>
          <p:nvPr/>
        </p:nvSpPr>
        <p:spPr>
          <a:xfrm>
            <a:off x="520041" y="1470979"/>
            <a:ext cx="11151917" cy="6664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s-ES" sz="4400" kern="1200" dirty="0">
                <a:solidFill>
                  <a:srgbClr val="056B70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b="1" spc="0" dirty="0">
                <a:ln>
                  <a:noFill/>
                </a:ln>
                <a:solidFill>
                  <a:srgbClr val="0078D7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Common Data Service</a:t>
            </a:r>
            <a:endParaRPr lang="en-US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7DFD70F-739B-4844-BE10-7826E2388B2F}"/>
              </a:ext>
            </a:extLst>
          </p:cNvPr>
          <p:cNvSpPr txBox="1">
            <a:spLocks/>
          </p:cNvSpPr>
          <p:nvPr/>
        </p:nvSpPr>
        <p:spPr>
          <a:xfrm>
            <a:off x="520041" y="2689274"/>
            <a:ext cx="5362549" cy="203132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rgbClr val="D2D2D2">
                  <a:lumMod val="50000"/>
                </a:srgbClr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Entidad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en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la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nube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que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permite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entidades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de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negocio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para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tus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apps</a:t>
            </a:r>
          </a:p>
          <a:p>
            <a:pPr marL="2857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rgbClr val="D2D2D2">
                  <a:lumMod val="50000"/>
                </a:srgbClr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Permite</a:t>
            </a:r>
            <a:r>
              <a:rPr lang="en-U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crear</a:t>
            </a:r>
            <a:r>
              <a:rPr lang="en-U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reglas</a:t>
            </a:r>
            <a:r>
              <a:rPr lang="en-U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y </a:t>
            </a:r>
            <a:r>
              <a:rPr lang="en-U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logica</a:t>
            </a:r>
            <a:r>
              <a:rPr lang="en-US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de </a:t>
            </a:r>
            <a:r>
              <a:rPr lang="en-US" sz="20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negocio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rgbClr val="D2D2D2">
                  <a:lumMod val="50000"/>
                </a:srgbClr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Modelo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de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datos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comun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para Dynamics 365, Office 365, y Azure</a:t>
            </a:r>
          </a:p>
        </p:txBody>
      </p:sp>
      <p:cxnSp>
        <p:nvCxnSpPr>
          <p:cNvPr id="6" name="Straight Connector 130">
            <a:extLst>
              <a:ext uri="{FF2B5EF4-FFF2-40B4-BE49-F238E27FC236}">
                <a16:creationId xmlns:a16="http://schemas.microsoft.com/office/drawing/2014/main" id="{3B6DB591-0227-4FA3-97E4-7591B90F953F}"/>
              </a:ext>
            </a:extLst>
          </p:cNvPr>
          <p:cNvCxnSpPr>
            <a:cxnSpLocks/>
          </p:cNvCxnSpPr>
          <p:nvPr/>
        </p:nvCxnSpPr>
        <p:spPr>
          <a:xfrm>
            <a:off x="6156478" y="3427136"/>
            <a:ext cx="0" cy="300834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74">
            <a:extLst>
              <a:ext uri="{FF2B5EF4-FFF2-40B4-BE49-F238E27FC236}">
                <a16:creationId xmlns:a16="http://schemas.microsoft.com/office/drawing/2014/main" id="{AC6F0374-489A-44CD-BED1-E156032F4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755" y="1603519"/>
            <a:ext cx="436784" cy="436784"/>
          </a:xfrm>
          <a:prstGeom prst="rect">
            <a:avLst/>
          </a:prstGeom>
        </p:spPr>
      </p:pic>
      <p:pic>
        <p:nvPicPr>
          <p:cNvPr id="8" name="Picture 15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B7A0DEE9-CA8C-4C6B-ADCA-C000C742F4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022" y="2640685"/>
            <a:ext cx="8469310" cy="285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40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2208DFC-55DA-46A4-B332-5A3711772235}"/>
              </a:ext>
            </a:extLst>
          </p:cNvPr>
          <p:cNvSpPr>
            <a:spLocks noGrp="1"/>
          </p:cNvSpPr>
          <p:nvPr/>
        </p:nvSpPr>
        <p:spPr>
          <a:xfrm>
            <a:off x="1144122" y="812666"/>
            <a:ext cx="11151917" cy="901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s-ES" sz="4400" kern="1200" dirty="0">
                <a:solidFill>
                  <a:srgbClr val="056B70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s-ES" dirty="0" err="1"/>
              <a:t>Canvas</a:t>
            </a:r>
            <a:r>
              <a:rPr lang="es-ES" dirty="0"/>
              <a:t> app                    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Driven</a:t>
            </a:r>
            <a:r>
              <a:rPr lang="es-ES" dirty="0"/>
              <a:t> app</a:t>
            </a:r>
          </a:p>
        </p:txBody>
      </p:sp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44499DEA-1029-4AA1-B431-638CD5814A6B}"/>
              </a:ext>
            </a:extLst>
          </p:cNvPr>
          <p:cNvSpPr>
            <a:spLocks noGrp="1"/>
          </p:cNvSpPr>
          <p:nvPr/>
        </p:nvSpPr>
        <p:spPr>
          <a:xfrm>
            <a:off x="788881" y="4652697"/>
            <a:ext cx="4917988" cy="1696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3001" kern="1200">
                <a:solidFill>
                  <a:srgbClr val="333333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2pPr>
            <a:lvl3pPr marL="17387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3pPr>
            <a:lvl4pPr marL="342991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4pPr>
            <a:lvl5pPr marL="52044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+mn-lt"/>
              </a:rPr>
              <a:t>Modelo tradicional de PowerApps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+mn-lt"/>
              </a:rPr>
              <a:t>Generadas desde cero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+mn-lt"/>
              </a:rPr>
              <a:t>Control a nivel del pixel del diseño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+mn-lt"/>
              </a:rPr>
              <a:t>Consumo de datos de múltiples fuentes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chemeClr val="tx1"/>
                </a:solidFill>
                <a:latin typeface="+mn-lt"/>
              </a:rPr>
              <a:t>Para funcionalidades concretas</a:t>
            </a:r>
          </a:p>
        </p:txBody>
      </p:sp>
      <p:pic>
        <p:nvPicPr>
          <p:cNvPr id="6" name="Imagen 5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9919E88E-EA3F-44B7-B654-BD998906D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50" y="1733640"/>
            <a:ext cx="4460547" cy="2783580"/>
          </a:xfrm>
          <a:prstGeom prst="rect">
            <a:avLst/>
          </a:prstGeom>
        </p:spPr>
      </p:pic>
      <p:pic>
        <p:nvPicPr>
          <p:cNvPr id="7" name="Imagen 6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EEEAE553-AA5E-42A3-BE7B-DF0D8E3D9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508" y="1628537"/>
            <a:ext cx="5265176" cy="2658914"/>
          </a:xfrm>
          <a:prstGeom prst="rect">
            <a:avLst/>
          </a:prstGeom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490391C-7969-46E9-A436-0B32291C0CE6}"/>
              </a:ext>
            </a:extLst>
          </p:cNvPr>
          <p:cNvSpPr txBox="1">
            <a:spLocks/>
          </p:cNvSpPr>
          <p:nvPr/>
        </p:nvSpPr>
        <p:spPr>
          <a:xfrm>
            <a:off x="6539252" y="4652697"/>
            <a:ext cx="4442573" cy="10772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/>
              <a:t>Generadas a partir de un modelo del </a:t>
            </a:r>
            <a:r>
              <a:rPr lang="es-ES" sz="1400" dirty="0" err="1"/>
              <a:t>Common</a:t>
            </a:r>
            <a:r>
              <a:rPr lang="es-ES" sz="1400" dirty="0"/>
              <a:t> Data </a:t>
            </a:r>
            <a:r>
              <a:rPr lang="es-ES" sz="1400" dirty="0" err="1"/>
              <a:t>Service</a:t>
            </a:r>
            <a:r>
              <a:rPr lang="es-ES" sz="1400" dirty="0"/>
              <a:t> </a:t>
            </a:r>
            <a:r>
              <a:rPr lang="es-ES" sz="1400" dirty="0" err="1"/>
              <a:t>for</a:t>
            </a:r>
            <a:r>
              <a:rPr lang="es-ES" sz="1400" dirty="0"/>
              <a:t> Apps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dirty="0"/>
              <a:t>Más importancia en los datos, procesos y paneles que en diseño</a:t>
            </a:r>
          </a:p>
          <a:p>
            <a:pPr marL="336145" indent="-336145">
              <a:buFont typeface="Arial" panose="020B0604020202020204" pitchFamily="34" charset="0"/>
              <a:buChar char="•"/>
            </a:pPr>
            <a:r>
              <a:rPr lang="es-ES" sz="1400" b="1" dirty="0"/>
              <a:t>Para aplicaciones avanzadas con uso intenso de datos</a:t>
            </a:r>
          </a:p>
        </p:txBody>
      </p:sp>
    </p:spTree>
    <p:extLst>
      <p:ext uri="{BB962C8B-B14F-4D97-AF65-F5344CB8AC3E}">
        <p14:creationId xmlns:p14="http://schemas.microsoft.com/office/powerpoint/2010/main" val="3902011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1">
            <a:extLst>
              <a:ext uri="{FF2B5EF4-FFF2-40B4-BE49-F238E27FC236}">
                <a16:creationId xmlns:a16="http://schemas.microsoft.com/office/drawing/2014/main" id="{9C456A81-7456-4B28-8D38-964F09F4E261}"/>
              </a:ext>
            </a:extLst>
          </p:cNvPr>
          <p:cNvSpPr txBox="1">
            <a:spLocks/>
          </p:cNvSpPr>
          <p:nvPr/>
        </p:nvSpPr>
        <p:spPr>
          <a:xfrm>
            <a:off x="0" y="3777029"/>
            <a:ext cx="12192000" cy="2400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s-ES" sz="3900">
                <a:cs typeface="Segoe UI"/>
              </a:rPr>
              <a:t>Dele a su equipo la capacidad </a:t>
            </a:r>
          </a:p>
          <a:p>
            <a:pPr algn="ctr"/>
            <a:r>
              <a:rPr lang="es-ES" sz="3900">
                <a:cs typeface="Segoe UI"/>
              </a:rPr>
              <a:t>de generar valor</a:t>
            </a:r>
            <a:br>
              <a:rPr lang="es-ES" sz="3900">
                <a:solidFill>
                  <a:schemeClr val="tx1">
                    <a:lumMod val="50000"/>
                    <a:lumOff val="50000"/>
                  </a:schemeClr>
                </a:solidFill>
                <a:cs typeface="Segoe UI"/>
              </a:rPr>
            </a:br>
            <a:r>
              <a:rPr lang="es-ES" sz="3900">
                <a:solidFill>
                  <a:schemeClr val="tx1">
                    <a:lumMod val="50000"/>
                    <a:lumOff val="50000"/>
                  </a:schemeClr>
                </a:solidFill>
                <a:cs typeface="Segoe UI"/>
              </a:rPr>
              <a:t>mediante una IA facil </a:t>
            </a:r>
          </a:p>
          <a:p>
            <a:pPr algn="ctr"/>
            <a:r>
              <a:rPr lang="es-ES" sz="3900">
                <a:solidFill>
                  <a:schemeClr val="tx1">
                    <a:lumMod val="50000"/>
                    <a:lumOff val="50000"/>
                  </a:schemeClr>
                </a:solidFill>
                <a:cs typeface="Segoe UI"/>
              </a:rPr>
              <a:t>de crear y con lenguaje natural</a:t>
            </a:r>
            <a:endParaRPr lang="es-E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5911462-88D0-4704-B396-E54FA6E33B7A}"/>
              </a:ext>
            </a:extLst>
          </p:cNvPr>
          <p:cNvSpPr/>
          <p:nvPr/>
        </p:nvSpPr>
        <p:spPr bwMode="auto">
          <a:xfrm>
            <a:off x="5558929" y="3466693"/>
            <a:ext cx="979575" cy="108842"/>
          </a:xfrm>
          <a:prstGeom prst="rect">
            <a:avLst/>
          </a:prstGeom>
          <a:solidFill>
            <a:srgbClr val="1484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2252E022-6976-4B39-B58E-EA8DD9A90668}"/>
              </a:ext>
            </a:extLst>
          </p:cNvPr>
          <p:cNvGrpSpPr/>
          <p:nvPr/>
        </p:nvGrpSpPr>
        <p:grpSpPr>
          <a:xfrm>
            <a:off x="5285487" y="1430819"/>
            <a:ext cx="1555241" cy="2351956"/>
            <a:chOff x="7233314" y="2333616"/>
            <a:chExt cx="1555682" cy="2352623"/>
          </a:xfrm>
          <a:effectLst/>
        </p:grpSpPr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098C1F2A-2352-4530-9446-491E3F828942}"/>
                </a:ext>
              </a:extLst>
            </p:cNvPr>
            <p:cNvSpPr/>
            <p:nvPr/>
          </p:nvSpPr>
          <p:spPr bwMode="auto">
            <a:xfrm>
              <a:off x="7487920" y="2333616"/>
              <a:ext cx="1051560" cy="1051560"/>
            </a:xfrm>
            <a:prstGeom prst="ellipse">
              <a:avLst/>
            </a:prstGeom>
            <a:solidFill>
              <a:srgbClr val="14848F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64502" tIns="131603" rIns="164502" bIns="1316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838651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799" b="0" i="0" u="none" strike="noStrike" kern="1200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8" name="Rectangle 14">
              <a:extLst>
                <a:ext uri="{FF2B5EF4-FFF2-40B4-BE49-F238E27FC236}">
                  <a16:creationId xmlns:a16="http://schemas.microsoft.com/office/drawing/2014/main" id="{A820168A-4A55-421A-A47E-1B6DCA64E0CF}"/>
                </a:ext>
              </a:extLst>
            </p:cNvPr>
            <p:cNvSpPr/>
            <p:nvPr/>
          </p:nvSpPr>
          <p:spPr bwMode="auto">
            <a:xfrm>
              <a:off x="7233314" y="3637428"/>
              <a:ext cx="1555682" cy="104881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800" b="1" i="0" u="none" strike="noStrike" kern="1200" cap="none" spc="0" normalizeH="0" baseline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Power Virtual Agents</a:t>
              </a:r>
            </a:p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0" i="0" u="none" strike="noStrike" kern="1200" cap="none" spc="0" normalizeH="0" baseline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Intelligent virtual agents</a:t>
              </a:r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19CBB6FE-0B84-4A41-AC86-9CD3A7AABD73}"/>
              </a:ext>
            </a:extLst>
          </p:cNvPr>
          <p:cNvSpPr/>
          <p:nvPr/>
        </p:nvSpPr>
        <p:spPr bwMode="auto">
          <a:xfrm>
            <a:off x="5541108" y="1431192"/>
            <a:ext cx="1065822" cy="1056053"/>
          </a:xfrm>
          <a:prstGeom prst="ellipse">
            <a:avLst/>
          </a:prstGeom>
          <a:solidFill>
            <a:srgbClr val="1484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s-E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6A8532-364C-4BC4-BB40-8543D565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394" y="1695761"/>
            <a:ext cx="553237" cy="55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05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1D3042ED-C814-463F-B57C-E0B8EBC0D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378" y="1103924"/>
            <a:ext cx="11018520" cy="553998"/>
          </a:xfrm>
        </p:spPr>
        <p:txBody>
          <a:bodyPr>
            <a:normAutofit fontScale="90000"/>
          </a:bodyPr>
          <a:lstStyle/>
          <a:p>
            <a:pPr lvl="0"/>
            <a:r>
              <a:rPr lang="es-ES">
                <a:cs typeface="Segoe UI"/>
              </a:rPr>
              <a:t>Haciendo bots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33DBBBF9-5E8F-4E44-82D6-99B0D90887FA}"/>
              </a:ext>
            </a:extLst>
          </p:cNvPr>
          <p:cNvSpPr txBox="1">
            <a:spLocks/>
          </p:cNvSpPr>
          <p:nvPr/>
        </p:nvSpPr>
        <p:spPr>
          <a:xfrm>
            <a:off x="456378" y="2036970"/>
            <a:ext cx="4407941" cy="512242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-5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83000">
                      <a:schemeClr val="accent4"/>
                    </a:gs>
                    <a:gs pos="99000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b="1" kern="1200" spc="0" baseline="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gradFill>
                  <a:gsLst>
                    <a:gs pos="83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/>
            <a:r>
              <a:rPr lang="es-ES" sz="1950" b="1" spc="0" dirty="0" err="1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Segoe UI"/>
                <a:cs typeface="Segoe UI"/>
              </a:rPr>
              <a:t>Bots</a:t>
            </a:r>
            <a:r>
              <a:rPr lang="es-ES" sz="195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Segoe UI"/>
                <a:cs typeface="Segoe UI"/>
              </a:rPr>
              <a:t> sencillos en interfaz gráfica</a:t>
            </a:r>
          </a:p>
          <a:p>
            <a:pPr defTabSz="932186" fontAlgn="base">
              <a:spcAft>
                <a:spcPts val="588"/>
              </a:spcAft>
              <a:buSzTx/>
            </a:pPr>
            <a:r>
              <a:rPr lang="es-ES" sz="175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Crear y mantener </a:t>
            </a:r>
            <a:r>
              <a:rPr lang="es-ES" sz="1750" spc="0" dirty="0" err="1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bots</a:t>
            </a:r>
            <a:r>
              <a:rPr lang="en-US" sz="175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 </a:t>
            </a:r>
            <a:r>
              <a:rPr lang="es-ES" sz="175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a través de una sencilla interfaz gráfica sin código</a:t>
            </a:r>
          </a:p>
          <a:p>
            <a:pPr defTabSz="914367">
              <a:buSzTx/>
            </a:pPr>
            <a:endParaRPr lang="en-US" sz="1961" b="1" spc="0" dirty="0">
              <a:solidFill>
                <a:srgbClr val="008272"/>
              </a:solidFill>
              <a:latin typeface="Segoe UI"/>
              <a:cs typeface="Segoe UI" panose="020B0502040204020203" pitchFamily="34" charset="0"/>
            </a:endParaRPr>
          </a:p>
          <a:p>
            <a:pPr defTabSz="932186" fontAlgn="base">
              <a:buSzTx/>
            </a:pPr>
            <a:r>
              <a:rPr lang="es-ES" sz="195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Segoe UI"/>
              </a:rPr>
              <a:t>Extraer información de las respuestas</a:t>
            </a:r>
            <a:endParaRPr lang="es-ES" sz="1950" b="1" spc="0" dirty="0">
              <a:gradFill>
                <a:gsLst>
                  <a:gs pos="83000">
                    <a:srgbClr val="008272"/>
                  </a:gs>
                  <a:gs pos="100000">
                    <a:srgbClr val="008272"/>
                  </a:gs>
                </a:gsLst>
                <a:lin ang="5400000" scaled="1"/>
              </a:gradFill>
              <a:latin typeface="Segoe UI"/>
              <a:cs typeface="Segoe UI"/>
            </a:endParaRPr>
          </a:p>
          <a:p>
            <a:pPr defTabSz="932186" fontAlgn="base">
              <a:spcAft>
                <a:spcPts val="588"/>
              </a:spcAft>
              <a:buSzTx/>
            </a:pPr>
            <a:r>
              <a:rPr lang="es-ES" sz="175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Reconocer, extraer y actuar con entidades comunes extraídas de las respuestas de los usuarios.</a:t>
            </a:r>
          </a:p>
          <a:p>
            <a:pPr defTabSz="932186" fontAlgn="base">
              <a:spcAft>
                <a:spcPts val="588"/>
              </a:spcAft>
              <a:buSzTx/>
            </a:pPr>
            <a:endParaRPr lang="en-US" sz="1750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Segoe UI"/>
              <a:cs typeface="Segoe UI"/>
            </a:endParaRPr>
          </a:p>
          <a:p>
            <a:pPr defTabSz="914367"/>
            <a:r>
              <a:rPr lang="es-ES" sz="1950" b="1" spc="0" dirty="0">
                <a:gradFill>
                  <a:gsLst>
                    <a:gs pos="83000">
                      <a:srgbClr val="008272"/>
                    </a:gs>
                    <a:gs pos="100000">
                      <a:srgbClr val="008272"/>
                    </a:gs>
                  </a:gsLst>
                  <a:lin ang="5400000" scaled="1"/>
                </a:gradFill>
                <a:latin typeface="Segoe UI"/>
              </a:rPr>
              <a:t>Recordar las respuestas</a:t>
            </a:r>
            <a:endParaRPr lang="es-ES" sz="1950" b="1" spc="0" dirty="0">
              <a:gradFill>
                <a:gsLst>
                  <a:gs pos="83000">
                    <a:srgbClr val="008272"/>
                  </a:gs>
                  <a:gs pos="100000">
                    <a:srgbClr val="008272"/>
                  </a:gs>
                </a:gsLst>
                <a:lin ang="5400000" scaled="1"/>
              </a:gradFill>
              <a:latin typeface="Segoe UI"/>
              <a:cs typeface="Segoe UI"/>
            </a:endParaRPr>
          </a:p>
          <a:p>
            <a:pPr defTabSz="932186" fontAlgn="base">
              <a:spcAft>
                <a:spcPts val="588"/>
              </a:spcAft>
              <a:buSzTx/>
            </a:pPr>
            <a:r>
              <a:rPr lang="es-ES" sz="1750" spc="0" dirty="0">
                <a:gradFill>
                  <a:gsLst>
                    <a:gs pos="83000">
                      <a:srgbClr val="3C3C41"/>
                    </a:gs>
                    <a:gs pos="100000">
                      <a:srgbClr val="3C3C41"/>
                    </a:gs>
                  </a:gsLst>
                  <a:lin ang="5400000" scaled="1"/>
                </a:gradFill>
                <a:latin typeface="Segoe UI"/>
                <a:cs typeface="Segoe UI"/>
              </a:rPr>
              <a:t>Almacene la información del usuario para usarla más adelante en variables y utilícela para bifurcar o crear conversaciones personalizadas</a:t>
            </a:r>
            <a:endParaRPr lang="en-US" sz="1750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Segoe UI"/>
              <a:cs typeface="Segoe UI"/>
            </a:endParaRPr>
          </a:p>
          <a:p>
            <a:pPr defTabSz="932186" fontAlgn="base">
              <a:spcAft>
                <a:spcPts val="588"/>
              </a:spcAft>
              <a:buSzTx/>
            </a:pPr>
            <a:endParaRPr lang="en-US" sz="1750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Segoe UI"/>
              <a:cs typeface="Segoe UI"/>
            </a:endParaRPr>
          </a:p>
          <a:p>
            <a:pPr defTabSz="914367">
              <a:buSzTx/>
            </a:pPr>
            <a:endParaRPr lang="en-US" sz="1961" b="1" spc="0" dirty="0">
              <a:solidFill>
                <a:srgbClr val="008272"/>
              </a:solidFill>
              <a:latin typeface="Segoe UI"/>
              <a:cs typeface="Segoe UI" panose="020B0502040204020203" pitchFamily="34" charset="0"/>
            </a:endParaRPr>
          </a:p>
          <a:p>
            <a:pPr defTabSz="932186" fontAlgn="base">
              <a:spcAft>
                <a:spcPts val="588"/>
              </a:spcAft>
              <a:buSzTx/>
            </a:pPr>
            <a:endParaRPr lang="es-ES" sz="1765" spc="0" dirty="0">
              <a:gradFill>
                <a:gsLst>
                  <a:gs pos="83000">
                    <a:srgbClr val="3C3C41"/>
                  </a:gs>
                  <a:gs pos="100000">
                    <a:srgbClr val="3C3C41"/>
                  </a:gs>
                </a:gsLst>
                <a:lin ang="5400000" scaled="1"/>
              </a:gradFill>
              <a:latin typeface="Segoe UI"/>
              <a:cs typeface="Segoe UI" panose="020B0502040204020203" pitchFamily="34" charset="0"/>
            </a:endParaRP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8C1D8CC-188C-402D-88E2-37921C2A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498" y="1482392"/>
            <a:ext cx="6964651" cy="391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59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4FFC9087-CCE9-41AE-998F-FE730C150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378" y="1174262"/>
            <a:ext cx="11018520" cy="553998"/>
          </a:xfrm>
        </p:spPr>
        <p:txBody>
          <a:bodyPr>
            <a:normAutofit fontScale="90000"/>
          </a:bodyPr>
          <a:lstStyle/>
          <a:p>
            <a:pPr lvl="0"/>
            <a:r>
              <a:rPr lang="es-ES">
                <a:cs typeface="Segoe UI"/>
              </a:rPr>
              <a:t>Publica donde sea</a:t>
            </a:r>
          </a:p>
        </p:txBody>
      </p:sp>
      <p:pic>
        <p:nvPicPr>
          <p:cNvPr id="6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49098D-9024-4D2F-A7D3-116B24095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185" y="1835931"/>
            <a:ext cx="8398194" cy="491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61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CBA469BB-41FC-4F09-8A75-66DEB7C656F8}" vid="{51169239-7313-4016-8EF0-F6FABEB853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Words>468</Words>
  <Application>Microsoft Office PowerPoint</Application>
  <PresentationFormat>Panorámica</PresentationFormat>
  <Paragraphs>76</Paragraphs>
  <Slides>12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Times New Roman</vt:lpstr>
      <vt:lpstr>Wingdings</vt:lpstr>
      <vt:lpstr>Tema de Office</vt:lpstr>
      <vt:lpstr>Image</vt:lpstr>
      <vt:lpstr>Power Virtual Agent y Model Driven Apps: </vt:lpstr>
      <vt:lpstr>¿Quiénes somos?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Haciendo bots</vt:lpstr>
      <vt:lpstr>Publica donde sea</vt:lpstr>
      <vt:lpstr>Mejora tus bots</vt:lpstr>
      <vt:lpstr>Encuesta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Apps y Power Automate:</dc:title>
  <dc:creator>Ferran Chopo Garcia</dc:creator>
  <cp:lastModifiedBy>Carlos Tabera</cp:lastModifiedBy>
  <cp:revision>23</cp:revision>
  <dcterms:created xsi:type="dcterms:W3CDTF">2019-11-14T17:39:58Z</dcterms:created>
  <dcterms:modified xsi:type="dcterms:W3CDTF">2019-11-22T10:55:04Z</dcterms:modified>
</cp:coreProperties>
</file>

<file path=docProps/thumbnail.jpeg>
</file>